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84" r:id="rId3"/>
    <p:sldId id="336" r:id="rId4"/>
    <p:sldId id="337" r:id="rId5"/>
    <p:sldId id="285" r:id="rId6"/>
    <p:sldId id="324" r:id="rId7"/>
    <p:sldId id="325" r:id="rId8"/>
    <p:sldId id="326" r:id="rId9"/>
    <p:sldId id="327" r:id="rId10"/>
    <p:sldId id="329" r:id="rId11"/>
    <p:sldId id="330" r:id="rId12"/>
    <p:sldId id="331" r:id="rId13"/>
    <p:sldId id="328" r:id="rId14"/>
    <p:sldId id="332" r:id="rId15"/>
    <p:sldId id="333" r:id="rId16"/>
    <p:sldId id="370" r:id="rId17"/>
    <p:sldId id="366" r:id="rId18"/>
    <p:sldId id="335" r:id="rId19"/>
    <p:sldId id="367" r:id="rId20"/>
    <p:sldId id="339" r:id="rId21"/>
    <p:sldId id="338" r:id="rId22"/>
    <p:sldId id="340" r:id="rId23"/>
    <p:sldId id="341" r:id="rId24"/>
    <p:sldId id="342" r:id="rId25"/>
    <p:sldId id="343" r:id="rId26"/>
    <p:sldId id="345" r:id="rId27"/>
    <p:sldId id="344" r:id="rId28"/>
    <p:sldId id="346" r:id="rId29"/>
    <p:sldId id="347" r:id="rId30"/>
    <p:sldId id="348" r:id="rId31"/>
    <p:sldId id="349" r:id="rId32"/>
    <p:sldId id="350" r:id="rId33"/>
    <p:sldId id="351" r:id="rId34"/>
    <p:sldId id="352" r:id="rId35"/>
    <p:sldId id="353" r:id="rId36"/>
    <p:sldId id="354" r:id="rId37"/>
    <p:sldId id="355" r:id="rId38"/>
    <p:sldId id="356" r:id="rId39"/>
    <p:sldId id="369" r:id="rId40"/>
    <p:sldId id="371" r:id="rId41"/>
    <p:sldId id="360" r:id="rId42"/>
    <p:sldId id="357" r:id="rId43"/>
    <p:sldId id="358" r:id="rId44"/>
    <p:sldId id="359" r:id="rId45"/>
    <p:sldId id="361" r:id="rId46"/>
    <p:sldId id="362" r:id="rId47"/>
    <p:sldId id="363" r:id="rId48"/>
    <p:sldId id="364" r:id="rId49"/>
    <p:sldId id="32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5" autoAdjust="0"/>
    <p:restoredTop sz="93741" autoAdjust="0"/>
  </p:normalViewPr>
  <p:slideViewPr>
    <p:cSldViewPr snapToGrid="0">
      <p:cViewPr varScale="1">
        <p:scale>
          <a:sx n="67" d="100"/>
          <a:sy n="67" d="100"/>
        </p:scale>
        <p:origin x="6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B481-5C06-4E7B-8A10-08077216F3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3CB1F2-C83A-4B5C-A756-749565777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D78681-57FC-4E49-B766-57034FC2ADB7}"/>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48AF93C7-FABD-44E8-8E03-3ADB92D19A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A2EDA3-3056-438D-805E-048C6C47CD8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326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7902C-3E62-44E3-AFF0-B291933CC6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9A462C-B47F-4226-B19A-EEC04E24D0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C0034-D4A5-414F-BC0F-D546170519CC}"/>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7318B355-23B4-4A8E-9521-02EACEABBE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A84ED7-A3FD-4C18-9861-EBA9DFF186B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1130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94CDC3-0B18-41C0-8A18-EF65109091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F278B0-E7E2-48C3-A67B-7F16F59FA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89387-35F3-4914-B9F6-3C875FADA377}"/>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75D5EB9A-2F2E-4F0C-BA53-14F7DBEAE2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079AE5-5017-411A-950F-D719C3CA39A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820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88A3-266A-45F2-A35F-2F0EC845B5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FF41AE-F2DF-4B71-A3F2-72CC02847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06811-5C92-42F8-BEE2-51BD9CAFAC45}"/>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37321576-B99F-407A-998A-B069B1D627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CFBAE4-136E-4657-97B4-966F1913BAD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637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2E85-95C6-43F8-82E9-2A10E76A12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0025DB-AD99-4F7F-B413-751F15479B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EB018-B9AF-4989-8496-AFA8BB494307}"/>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C344ACC4-E965-4563-A3C6-5694DB317B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6688341-7A9D-4BCB-B252-B6A4A7BB182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93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D628-2802-4AF1-A4BB-975EA125D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3C35F-3DE7-482B-906F-19A259BFB9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82860D-5F02-4C55-9CE4-94EB9DE4BE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674033-468B-4F60-B5DD-BAF608AAB8A6}"/>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6" name="Footer Placeholder 5">
            <a:extLst>
              <a:ext uri="{FF2B5EF4-FFF2-40B4-BE49-F238E27FC236}">
                <a16:creationId xmlns:a16="http://schemas.microsoft.com/office/drawing/2014/main" id="{95C9D475-ABE4-4180-8774-1C820F7DA0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9F85A7-B0E8-430A-B1E9-C3ACF983978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346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D46E-9DAE-4399-9797-3BBE469478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0C447B-4F37-4688-A4CA-0E91DA57EB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75D68C-C09D-4985-A532-5E78081454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18C42-E5A9-44C6-96D1-CABE4C831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5C784-91F5-441A-B0DE-AFC62D0B08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009533-4606-4D22-BB27-139592F16312}"/>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8" name="Footer Placeholder 7">
            <a:extLst>
              <a:ext uri="{FF2B5EF4-FFF2-40B4-BE49-F238E27FC236}">
                <a16:creationId xmlns:a16="http://schemas.microsoft.com/office/drawing/2014/main" id="{767CF99A-2831-4494-AB94-68B0324D3D3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CC4DAFF-6E65-4DA2-AB25-67BBDA9533E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293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E798-20AF-4E10-B520-E9797B3EE3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6CE9FC-2CA4-4B7A-BA4D-4A94236A1495}"/>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4" name="Footer Placeholder 3">
            <a:extLst>
              <a:ext uri="{FF2B5EF4-FFF2-40B4-BE49-F238E27FC236}">
                <a16:creationId xmlns:a16="http://schemas.microsoft.com/office/drawing/2014/main" id="{1F89E052-FF8F-4035-943F-D00B11B88FD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AA6E849-8048-4901-ACAE-C6F141444AA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7830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1AAC7-C0E4-41E6-B079-8E08D822F958}"/>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3" name="Footer Placeholder 2">
            <a:extLst>
              <a:ext uri="{FF2B5EF4-FFF2-40B4-BE49-F238E27FC236}">
                <a16:creationId xmlns:a16="http://schemas.microsoft.com/office/drawing/2014/main" id="{228C8FBD-F420-4508-8165-F7B72699DFE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116320-C372-4864-B915-F478C4D9A35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6172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81CE-2703-4000-97AA-350EA70209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3C1B49-14C4-4971-B84E-8F30A9E65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C5D4FA-E3CC-4FBD-9B7A-032DE9719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8A604-9B20-4DD6-BCC6-B7DB087BEB5D}"/>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6" name="Footer Placeholder 5">
            <a:extLst>
              <a:ext uri="{FF2B5EF4-FFF2-40B4-BE49-F238E27FC236}">
                <a16:creationId xmlns:a16="http://schemas.microsoft.com/office/drawing/2014/main" id="{D3C65FDA-331B-403D-9CD0-4228DF344E8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F74338-37AF-4F90-B1B1-277B44DE5EA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954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2F7B-D8ED-4FA0-8FAF-C47B6F573E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AF2AB9-600A-42A4-81EB-9FA9B3AAA9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AB387A-94A6-447F-9978-CF09291620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86CA3-CE06-4E1E-B3AA-39D18150DCCC}"/>
              </a:ext>
            </a:extLst>
          </p:cNvPr>
          <p:cNvSpPr>
            <a:spLocks noGrp="1"/>
          </p:cNvSpPr>
          <p:nvPr>
            <p:ph type="dt" sz="half" idx="10"/>
          </p:nvPr>
        </p:nvSpPr>
        <p:spPr/>
        <p:txBody>
          <a:bodyPr/>
          <a:lstStyle/>
          <a:p>
            <a:fld id="{B61BEF0D-F0BB-DE4B-95CE-6DB70DBA9567}" type="datetimeFigureOut">
              <a:rPr lang="en-US" smtClean="0"/>
              <a:pPr/>
              <a:t>11/8/2025</a:t>
            </a:fld>
            <a:endParaRPr lang="en-US" dirty="0"/>
          </a:p>
        </p:txBody>
      </p:sp>
      <p:sp>
        <p:nvSpPr>
          <p:cNvPr id="6" name="Footer Placeholder 5">
            <a:extLst>
              <a:ext uri="{FF2B5EF4-FFF2-40B4-BE49-F238E27FC236}">
                <a16:creationId xmlns:a16="http://schemas.microsoft.com/office/drawing/2014/main" id="{96484BB0-3A4B-4668-823C-1AB3B529111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DEB9E9-AC4C-4270-B767-F3D89D19C0C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71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2132C1-53BA-486F-A85B-C2DA65134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FD08C9-654E-4CD8-BC97-81AC57F8EA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AC7F5-F35B-40AB-8A40-4B65E996FE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11/8/2025</a:t>
            </a:fld>
            <a:endParaRPr lang="en-US" dirty="0"/>
          </a:p>
        </p:txBody>
      </p:sp>
      <p:sp>
        <p:nvSpPr>
          <p:cNvPr id="5" name="Footer Placeholder 4">
            <a:extLst>
              <a:ext uri="{FF2B5EF4-FFF2-40B4-BE49-F238E27FC236}">
                <a16:creationId xmlns:a16="http://schemas.microsoft.com/office/drawing/2014/main" id="{4CC9409D-B5FC-4E6D-B89F-19D09BD14C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BC55D5-F21F-45FD-B373-EF3AEB04F6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146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youtu.be/hMe2n_M5amU?t=124"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DB74B66-C177-40F5-8FE1-2F43982A00F5}"/>
              </a:ext>
            </a:extLst>
          </p:cNvPr>
          <p:cNvSpPr>
            <a:spLocks noGrp="1"/>
          </p:cNvSpPr>
          <p:nvPr>
            <p:ph type="subTitle" idx="1"/>
          </p:nvPr>
        </p:nvSpPr>
        <p:spPr>
          <a:xfrm>
            <a:off x="465692" y="3775605"/>
            <a:ext cx="10993546" cy="590321"/>
          </a:xfrm>
        </p:spPr>
        <p:txBody>
          <a:bodyPr>
            <a:noAutofit/>
          </a:bodyPr>
          <a:lstStyle/>
          <a:p>
            <a:pPr algn="ctr"/>
            <a:r>
              <a:rPr lang="en-US" sz="5400" b="0" dirty="0">
                <a:effectLst/>
                <a:latin typeface="Calibri" panose="020F0502020204030204" pitchFamily="34" charset="0"/>
                <a:ea typeface="Calibri" panose="020F0502020204030204" pitchFamily="34" charset="0"/>
              </a:rPr>
              <a:t>System Overview &amp; Development Environment</a:t>
            </a:r>
            <a:endParaRPr lang="en-US" sz="8800" dirty="0">
              <a:latin typeface="Sitka Text Semibold" pitchFamily="2" charset="0"/>
            </a:endParaRPr>
          </a:p>
        </p:txBody>
      </p:sp>
      <p:pic>
        <p:nvPicPr>
          <p:cNvPr id="2" name="Picture 2" descr="Elementor Footer 02 – Digital Ethiopia Learning Platform">
            <a:extLst>
              <a:ext uri="{FF2B5EF4-FFF2-40B4-BE49-F238E27FC236}">
                <a16:creationId xmlns:a16="http://schemas.microsoft.com/office/drawing/2014/main" id="{76D3A112-302F-4540-91AC-EA0CFB034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98"/>
          <a:stretch/>
        </p:blipFill>
        <p:spPr bwMode="auto">
          <a:xfrm>
            <a:off x="298383" y="269374"/>
            <a:ext cx="2954906" cy="26772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0BFAE88-1ED5-4A47-B077-ECAED75B7A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950" b="23113"/>
          <a:stretch/>
        </p:blipFill>
        <p:spPr bwMode="auto">
          <a:xfrm>
            <a:off x="7629066" y="363412"/>
            <a:ext cx="4264551" cy="247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329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2456-8143-4F89-BD8D-1680E17F370E}"/>
              </a:ext>
            </a:extLst>
          </p:cNvPr>
          <p:cNvSpPr>
            <a:spLocks noGrp="1"/>
          </p:cNvSpPr>
          <p:nvPr>
            <p:ph type="title"/>
          </p:nvPr>
        </p:nvSpPr>
        <p:spPr/>
        <p:txBody>
          <a:bodyPr>
            <a:normAutofit/>
          </a:bodyPr>
          <a:lstStyle/>
          <a:p>
            <a:r>
              <a:rPr lang="en-US" sz="3200" b="1" kern="100" dirty="0">
                <a:effectLst/>
                <a:latin typeface="Aptos"/>
                <a:ea typeface="Aptos"/>
                <a:cs typeface="Times New Roman" panose="02020603050405020304" pitchFamily="18" charset="0"/>
              </a:rPr>
              <a:t>Choose Language and click on Next…</a:t>
            </a:r>
            <a:endParaRPr lang="en-US" sz="4400" dirty="0"/>
          </a:p>
        </p:txBody>
      </p:sp>
      <p:pic>
        <p:nvPicPr>
          <p:cNvPr id="3" name="Picture 2" descr="A screenshot of a computer&#10;&#10;AI-generated content may be incorrect.">
            <a:extLst>
              <a:ext uri="{FF2B5EF4-FFF2-40B4-BE49-F238E27FC236}">
                <a16:creationId xmlns:a16="http://schemas.microsoft.com/office/drawing/2014/main" id="{6B1E0524-2288-4839-8E2D-063381DC7E93}"/>
              </a:ext>
            </a:extLst>
          </p:cNvPr>
          <p:cNvPicPr/>
          <p:nvPr/>
        </p:nvPicPr>
        <p:blipFill>
          <a:blip r:embed="rId2">
            <a:extLst>
              <a:ext uri="{28A0092B-C50C-407E-A947-70E740481C1C}">
                <a14:useLocalDpi xmlns:a14="http://schemas.microsoft.com/office/drawing/2010/main" val="0"/>
              </a:ext>
            </a:extLst>
          </a:blip>
          <a:stretch>
            <a:fillRect/>
          </a:stretch>
        </p:blipFill>
        <p:spPr>
          <a:xfrm>
            <a:off x="160421" y="1882408"/>
            <a:ext cx="5825673" cy="4768649"/>
          </a:xfrm>
          <a:prstGeom prst="rect">
            <a:avLst/>
          </a:prstGeom>
          <a:ln>
            <a:noFill/>
          </a:ln>
          <a:effectLst>
            <a:softEdge rad="112500"/>
          </a:effectLst>
        </p:spPr>
      </p:pic>
      <p:pic>
        <p:nvPicPr>
          <p:cNvPr id="4" name="Picture 3">
            <a:extLst>
              <a:ext uri="{FF2B5EF4-FFF2-40B4-BE49-F238E27FC236}">
                <a16:creationId xmlns:a16="http://schemas.microsoft.com/office/drawing/2014/main" id="{81E79D69-8F2C-43D0-8644-BDCC0BA25AC6}"/>
              </a:ext>
            </a:extLst>
          </p:cNvPr>
          <p:cNvPicPr/>
          <p:nvPr/>
        </p:nvPicPr>
        <p:blipFill rotWithShape="1">
          <a:blip r:embed="rId3">
            <a:extLst>
              <a:ext uri="{28A0092B-C50C-407E-A947-70E740481C1C}">
                <a14:useLocalDpi xmlns:a14="http://schemas.microsoft.com/office/drawing/2010/main" val="0"/>
              </a:ext>
            </a:extLst>
          </a:blip>
          <a:srcRect t="1472"/>
          <a:stretch>
            <a:fillRect/>
          </a:stretch>
        </p:blipFill>
        <p:spPr bwMode="auto">
          <a:xfrm>
            <a:off x="6006164" y="1882408"/>
            <a:ext cx="6025415" cy="467239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1789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6E2E-5DBE-48F0-AC52-40E24807646E}"/>
              </a:ext>
            </a:extLst>
          </p:cNvPr>
          <p:cNvSpPr>
            <a:spLocks noGrp="1"/>
          </p:cNvSpPr>
          <p:nvPr>
            <p:ph type="title"/>
          </p:nvPr>
        </p:nvSpPr>
        <p:spPr/>
        <p:txBody>
          <a:bodyPr/>
          <a:lstStyle/>
          <a:p>
            <a:endParaRPr lang="en-US"/>
          </a:p>
        </p:txBody>
      </p:sp>
      <p:pic>
        <p:nvPicPr>
          <p:cNvPr id="3" name="Picture 2" descr="A screenshot of a computer&#10;&#10;AI-generated content may be incorrect.">
            <a:extLst>
              <a:ext uri="{FF2B5EF4-FFF2-40B4-BE49-F238E27FC236}">
                <a16:creationId xmlns:a16="http://schemas.microsoft.com/office/drawing/2014/main" id="{E4FDED39-F2CD-4ACB-BE3A-EBCD06030A1D}"/>
              </a:ext>
            </a:extLst>
          </p:cNvPr>
          <p:cNvPicPr/>
          <p:nvPr/>
        </p:nvPicPr>
        <p:blipFill>
          <a:blip r:embed="rId2">
            <a:extLst>
              <a:ext uri="{28A0092B-C50C-407E-A947-70E740481C1C}">
                <a14:useLocalDpi xmlns:a14="http://schemas.microsoft.com/office/drawing/2010/main" val="0"/>
              </a:ext>
            </a:extLst>
          </a:blip>
          <a:stretch>
            <a:fillRect/>
          </a:stretch>
        </p:blipFill>
        <p:spPr>
          <a:xfrm>
            <a:off x="170848" y="233763"/>
            <a:ext cx="11850303" cy="6390474"/>
          </a:xfrm>
          <a:prstGeom prst="rect">
            <a:avLst/>
          </a:prstGeom>
        </p:spPr>
      </p:pic>
    </p:spTree>
    <p:extLst>
      <p:ext uri="{BB962C8B-B14F-4D97-AF65-F5344CB8AC3E}">
        <p14:creationId xmlns:p14="http://schemas.microsoft.com/office/powerpoint/2010/main" val="3473894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A screenshot of a computer&#10;&#10;AI-generated content may be incorrect.">
            <a:extLst>
              <a:ext uri="{FF2B5EF4-FFF2-40B4-BE49-F238E27FC236}">
                <a16:creationId xmlns:a16="http://schemas.microsoft.com/office/drawing/2014/main" id="{4419E3AE-E65E-41C8-AC5F-A0D3B16BC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033" y="144923"/>
            <a:ext cx="8137548" cy="6804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88A1A6-C622-4F13-8F8D-2BEEAE6C12A7}"/>
              </a:ext>
            </a:extLst>
          </p:cNvPr>
          <p:cNvSpPr txBox="1"/>
          <p:nvPr/>
        </p:nvSpPr>
        <p:spPr>
          <a:xfrm>
            <a:off x="190883" y="1074509"/>
            <a:ext cx="3780150" cy="470898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908050" algn="l"/>
              </a:tabLst>
            </a:pPr>
            <a:r>
              <a:rPr kumimoji="0" lang="en-US" altLang="en-US" sz="3600" b="1" i="0" u="none" strike="noStrike" cap="none" normalizeH="0" baseline="0" dirty="0" err="1">
                <a:ln>
                  <a:noFill/>
                </a:ln>
                <a:solidFill>
                  <a:schemeClr val="tx1"/>
                </a:solidFill>
                <a:effectLst/>
                <a:latin typeface="Aptos"/>
                <a:ea typeface="Aptos"/>
                <a:cs typeface="Times New Roman" panose="02020603050405020304" pitchFamily="18" charset="0"/>
              </a:rPr>
              <a:t>Bitnami</a:t>
            </a:r>
            <a:r>
              <a:rPr kumimoji="0" lang="en-US" altLang="en-US" sz="3600" b="1" i="0" u="none" strike="noStrike" cap="none" normalizeH="0" baseline="0" dirty="0">
                <a:ln>
                  <a:noFill/>
                </a:ln>
                <a:solidFill>
                  <a:schemeClr val="tx1"/>
                </a:solidFill>
                <a:effectLst/>
                <a:latin typeface="Aptos"/>
                <a:ea typeface="Aptos"/>
                <a:cs typeface="Times New Roman" panose="02020603050405020304" pitchFamily="18" charset="0"/>
              </a:rPr>
              <a:t> and Shortcuts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908050" algn="l"/>
              </a:tabLst>
            </a:pPr>
            <a:r>
              <a:rPr kumimoji="0" lang="en-US" altLang="en-US" sz="3600" b="0" i="0" u="none" strike="noStrike" cap="none" normalizeH="0" baseline="0" dirty="0">
                <a:ln>
                  <a:noFill/>
                </a:ln>
                <a:solidFill>
                  <a:schemeClr val="tx1"/>
                </a:solidFill>
                <a:effectLst/>
                <a:latin typeface="Aptos"/>
                <a:ea typeface="Aptos"/>
                <a:cs typeface="Times New Roman" panose="02020603050405020304" pitchFamily="18" charset="0"/>
              </a:rPr>
              <a:t>You may be asked to install </a:t>
            </a:r>
            <a:r>
              <a:rPr kumimoji="0" lang="en-US" altLang="en-US" sz="3600" b="0" i="0" u="none" strike="noStrike" cap="none" normalizeH="0" baseline="0" dirty="0" err="1">
                <a:ln>
                  <a:noFill/>
                </a:ln>
                <a:solidFill>
                  <a:schemeClr val="tx1"/>
                </a:solidFill>
                <a:effectLst/>
                <a:latin typeface="Aptos"/>
                <a:ea typeface="Aptos"/>
                <a:cs typeface="Times New Roman" panose="02020603050405020304" pitchFamily="18" charset="0"/>
              </a:rPr>
              <a:t>Bitnami</a:t>
            </a:r>
            <a:r>
              <a:rPr kumimoji="0" lang="en-US" altLang="en-US" sz="3600" b="0" i="0" u="none" strike="noStrike" cap="none" normalizeH="0" baseline="0" dirty="0">
                <a:ln>
                  <a:noFill/>
                </a:ln>
                <a:solidFill>
                  <a:schemeClr val="tx1"/>
                </a:solidFill>
                <a:effectLst/>
                <a:latin typeface="Aptos"/>
                <a:ea typeface="Aptos"/>
                <a:cs typeface="Times New Roman" panose="02020603050405020304" pitchFamily="18" charset="0"/>
              </a:rPr>
              <a:t> for XAMPP. You can uncheck this.</a:t>
            </a:r>
          </a:p>
          <a:p>
            <a:pPr marL="0" marR="0" lvl="0" indent="0" algn="l" defTabSz="914400" rtl="0" eaLnBrk="0" fontAlgn="base" latinLnBrk="0" hangingPunct="0">
              <a:lnSpc>
                <a:spcPct val="100000"/>
              </a:lnSpc>
              <a:spcBef>
                <a:spcPct val="0"/>
              </a:spcBef>
              <a:spcAft>
                <a:spcPct val="0"/>
              </a:spcAft>
              <a:buClrTx/>
              <a:buSzTx/>
              <a:buFontTx/>
              <a:buChar char="•"/>
              <a:tabLst>
                <a:tab pos="908050" algn="l"/>
              </a:tabLst>
            </a:pPr>
            <a:r>
              <a:rPr kumimoji="0" lang="en-US" altLang="en-US" sz="3600" b="0" i="0" u="none" strike="noStrike" cap="none" normalizeH="0" baseline="0" dirty="0">
                <a:ln>
                  <a:noFill/>
                </a:ln>
                <a:solidFill>
                  <a:schemeClr val="tx1"/>
                </a:solidFill>
                <a:effectLst/>
                <a:latin typeface="Aptos"/>
                <a:ea typeface="Aptos"/>
                <a:cs typeface="Times New Roman" panose="02020603050405020304" pitchFamily="18" charset="0"/>
              </a:rPr>
              <a:t>Proceed to install.</a:t>
            </a:r>
          </a:p>
          <a:p>
            <a:pPr marL="0" marR="0" lvl="0" indent="0" algn="l" defTabSz="914400" rtl="0" eaLnBrk="0" fontAlgn="base" latinLnBrk="0" hangingPunct="0">
              <a:lnSpc>
                <a:spcPct val="100000"/>
              </a:lnSpc>
              <a:spcBef>
                <a:spcPct val="0"/>
              </a:spcBef>
              <a:spcAft>
                <a:spcPct val="0"/>
              </a:spcAft>
              <a:buClrTx/>
              <a:buSzTx/>
              <a:buFontTx/>
              <a:buChar char="•"/>
              <a:tabLst>
                <a:tab pos="908050" algn="l"/>
              </a:tabLst>
            </a:pP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1477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BD19E6-17D6-421A-BD12-A27765A9D147}"/>
              </a:ext>
            </a:extLst>
          </p:cNvPr>
          <p:cNvSpPr>
            <a:spLocks noChangeArrowheads="1"/>
          </p:cNvSpPr>
          <p:nvPr/>
        </p:nvSpPr>
        <p:spPr bwMode="auto">
          <a:xfrm>
            <a:off x="423512" y="919472"/>
            <a:ext cx="3378468"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ptos"/>
                <a:ea typeface="Aptos"/>
                <a:cs typeface="Times New Roman" panose="02020603050405020304" pitchFamily="18" charset="0"/>
              </a:rPr>
              <a:t>Right-click the “XAMPP Control Panel” icon on your desktop or Start Menu.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ptos"/>
                <a:ea typeface="Aptos"/>
                <a:cs typeface="Times New Roman" panose="02020603050405020304" pitchFamily="18" charset="0"/>
              </a:rPr>
              <a:t>Click </a:t>
            </a:r>
            <a:r>
              <a:rPr kumimoji="0" lang="en-US" altLang="en-US" sz="2800" b="1" i="0" u="none" strike="noStrike" cap="none" normalizeH="0" baseline="0" dirty="0">
                <a:ln>
                  <a:noFill/>
                </a:ln>
                <a:solidFill>
                  <a:schemeClr val="tx1"/>
                </a:solidFill>
                <a:effectLst/>
                <a:latin typeface="Aptos"/>
                <a:ea typeface="Aptos"/>
                <a:cs typeface="Times New Roman" panose="02020603050405020304" pitchFamily="18" charset="0"/>
              </a:rPr>
              <a:t>Run as administrator</a:t>
            </a:r>
            <a:r>
              <a:rPr kumimoji="0" lang="en-US" altLang="en-US" sz="2800" b="0" i="0" u="none" strike="noStrike" cap="none" normalizeH="0" baseline="0" dirty="0">
                <a:ln>
                  <a:noFill/>
                </a:ln>
                <a:solidFill>
                  <a:schemeClr val="tx1"/>
                </a:solidFill>
                <a:effectLst/>
                <a:latin typeface="Aptos"/>
                <a:ea typeface="Aptos"/>
                <a:cs typeface="Times New Roman" panose="02020603050405020304" pitchFamily="18" charset="0"/>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ptos"/>
              <a:ea typeface="Aptos"/>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09A811D0-3329-4CCA-99AF-65E5BB29F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34" t="1324" r="1424"/>
          <a:stretch>
            <a:fillRect/>
          </a:stretch>
        </p:blipFill>
        <p:spPr bwMode="auto">
          <a:xfrm>
            <a:off x="4199319" y="170129"/>
            <a:ext cx="7992681" cy="6375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2CF1-744D-4D83-BB29-B8F891B5187E}"/>
              </a:ext>
            </a:extLst>
          </p:cNvPr>
          <p:cNvSpPr>
            <a:spLocks noGrp="1"/>
          </p:cNvSpPr>
          <p:nvPr>
            <p:ph type="title"/>
          </p:nvPr>
        </p:nvSpPr>
        <p:spPr>
          <a:xfrm>
            <a:off x="311617" y="1064107"/>
            <a:ext cx="10515600" cy="1682316"/>
          </a:xfrm>
        </p:spPr>
        <p:txBody>
          <a:bodyPr>
            <a:noAutofit/>
          </a:bodyPr>
          <a:lstStyle/>
          <a:p>
            <a:pPr marL="0" marR="0" lvl="0" indent="0" algn="ctr" defTabSz="914400" rtl="0" eaLnBrk="0" fontAlgn="base" latinLnBrk="0" hangingPunct="0">
              <a:lnSpc>
                <a:spcPct val="100000"/>
              </a:lnSpc>
              <a:spcBef>
                <a:spcPct val="0"/>
              </a:spcBef>
              <a:spcAft>
                <a:spcPct val="0"/>
              </a:spcAft>
              <a:tabLst>
                <a:tab pos="941388" algn="l"/>
              </a:tabLst>
            </a:pPr>
            <a:r>
              <a:rPr kumimoji="0" lang="en-US" altLang="en-US" sz="2400" b="1" i="0" u="none" strike="noStrike" cap="none" normalizeH="0" baseline="0" dirty="0">
                <a:ln>
                  <a:noFill/>
                </a:ln>
                <a:solidFill>
                  <a:schemeClr val="tx1"/>
                </a:solidFill>
                <a:effectLst/>
                <a:latin typeface="Aptos"/>
                <a:ea typeface="Aptos"/>
                <a:cs typeface="Times New Roman" panose="02020603050405020304" pitchFamily="18" charset="0"/>
              </a:rPr>
              <a:t>Start Apache &amp; MySQL Services Automatically</a:t>
            </a:r>
            <a:br>
              <a:rPr kumimoji="0" lang="en-US" altLang="en-US" sz="1200" b="0" i="0" u="none" strike="noStrike" cap="none" normalizeH="0" baseline="0" dirty="0">
                <a:ln>
                  <a:noFill/>
                </a:ln>
                <a:solidFill>
                  <a:schemeClr val="tx1"/>
                </a:solidFill>
                <a:effectLst/>
              </a:rPr>
            </a:br>
            <a:r>
              <a:rPr kumimoji="0" lang="en-US" altLang="en-US" sz="2400" b="0" i="0" u="none" strike="noStrike" cap="none" normalizeH="0" baseline="0" dirty="0">
                <a:ln>
                  <a:noFill/>
                </a:ln>
                <a:solidFill>
                  <a:schemeClr val="tx1"/>
                </a:solidFill>
                <a:effectLst/>
                <a:latin typeface="Aptos"/>
                <a:ea typeface="Aptos"/>
                <a:cs typeface="Times New Roman" panose="02020603050405020304" pitchFamily="18" charset="0"/>
              </a:rPr>
              <a:t>In the Control Panel:</a:t>
            </a:r>
            <a:br>
              <a:rPr kumimoji="0" lang="en-US" altLang="en-US" sz="1200" b="0" i="0" u="none" strike="noStrike" cap="none" normalizeH="0" baseline="0" dirty="0">
                <a:ln>
                  <a:noFill/>
                </a:ln>
                <a:solidFill>
                  <a:schemeClr val="tx1"/>
                </a:solidFill>
                <a:effectLst/>
              </a:rPr>
            </a:br>
            <a:r>
              <a:rPr kumimoji="0" lang="en-US" altLang="en-US" sz="2400" b="0" i="0" u="none" strike="noStrike" cap="none" normalizeH="0" baseline="0" dirty="0">
                <a:ln>
                  <a:noFill/>
                </a:ln>
                <a:solidFill>
                  <a:schemeClr val="tx1"/>
                </a:solidFill>
                <a:effectLst/>
                <a:latin typeface="Aptos"/>
                <a:ea typeface="Aptos"/>
                <a:cs typeface="Segoe UI Emoji" panose="020B0502040204020203" pitchFamily="34" charset="0"/>
              </a:rPr>
              <a:t>❌</a:t>
            </a:r>
            <a:r>
              <a:rPr kumimoji="0" lang="en-US" altLang="en-US" sz="2400" b="0" i="0" u="none" strike="noStrike" cap="none" normalizeH="0" baseline="0" dirty="0">
                <a:ln>
                  <a:noFill/>
                </a:ln>
                <a:solidFill>
                  <a:schemeClr val="tx1"/>
                </a:solidFill>
                <a:effectLst/>
                <a:latin typeface="Aptos"/>
                <a:ea typeface="Aptos"/>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Aptos"/>
                <a:ea typeface="Aptos"/>
                <a:cs typeface="Times New Roman" panose="02020603050405020304" pitchFamily="18" charset="0"/>
              </a:rPr>
              <a:t>Untick</a:t>
            </a:r>
            <a:r>
              <a:rPr kumimoji="0" lang="en-US" altLang="en-US" sz="2400" b="0" i="0" u="none" strike="noStrike" cap="none" normalizeH="0" baseline="0" dirty="0">
                <a:ln>
                  <a:noFill/>
                </a:ln>
                <a:solidFill>
                  <a:schemeClr val="tx1"/>
                </a:solidFill>
                <a:effectLst/>
                <a:latin typeface="Aptos"/>
                <a:ea typeface="Aptos"/>
                <a:cs typeface="Times New Roman" panose="02020603050405020304" pitchFamily="18" charset="0"/>
              </a:rPr>
              <a:t> Apache and MySQL from auto-start</a:t>
            </a:r>
            <a:br>
              <a:rPr kumimoji="0" lang="en-US" altLang="en-US" sz="2400" b="0" i="0" u="none" strike="noStrike" cap="none" normalizeH="0" baseline="0" dirty="0">
                <a:ln>
                  <a:noFill/>
                </a:ln>
                <a:solidFill>
                  <a:schemeClr val="tx1"/>
                </a:solidFill>
                <a:effectLst/>
                <a:latin typeface="Aptos"/>
                <a:ea typeface="Aptos"/>
                <a:cs typeface="Times New Roman" panose="02020603050405020304" pitchFamily="18" charset="0"/>
              </a:rPr>
            </a:br>
            <a:br>
              <a:rPr kumimoji="0" lang="en-US" altLang="en-US" sz="1200" b="0" i="0" u="none" strike="noStrike" cap="none" normalizeH="0" baseline="0" dirty="0">
                <a:ln>
                  <a:noFill/>
                </a:ln>
                <a:solidFill>
                  <a:schemeClr val="tx1"/>
                </a:solidFill>
                <a:effectLst/>
              </a:rPr>
            </a:br>
            <a:br>
              <a:rPr kumimoji="0" lang="en-US" altLang="en-US" sz="3600" b="0" i="0" u="none" strike="noStrike" cap="none" normalizeH="0" baseline="0" dirty="0">
                <a:ln>
                  <a:noFill/>
                </a:ln>
                <a:solidFill>
                  <a:schemeClr val="tx1"/>
                </a:solidFill>
                <a:effectLst/>
                <a:latin typeface="Arial" panose="020B0604020202020204" pitchFamily="34" charset="0"/>
              </a:rPr>
            </a:br>
            <a:endParaRPr lang="en-US" sz="7200" dirty="0"/>
          </a:p>
        </p:txBody>
      </p:sp>
      <p:pic>
        <p:nvPicPr>
          <p:cNvPr id="4097" name="Picture 1">
            <a:extLst>
              <a:ext uri="{FF2B5EF4-FFF2-40B4-BE49-F238E27FC236}">
                <a16:creationId xmlns:a16="http://schemas.microsoft.com/office/drawing/2014/main" id="{778C23C0-97C0-4917-88A6-0FCF8A646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774"/>
          <a:stretch>
            <a:fillRect/>
          </a:stretch>
        </p:blipFill>
        <p:spPr bwMode="auto">
          <a:xfrm>
            <a:off x="311617" y="1997771"/>
            <a:ext cx="11568765" cy="45198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DC3DE78A-8ABC-44E9-8EB4-6AF1AC99CF26}"/>
              </a:ext>
            </a:extLst>
          </p:cNvPr>
          <p:cNvSpPr>
            <a:spLocks noChangeArrowheads="1"/>
          </p:cNvSpPr>
          <p:nvPr/>
        </p:nvSpPr>
        <p:spPr bwMode="auto">
          <a:xfrm>
            <a:off x="2520214" y="18127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4327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E27C-85EA-476E-9ED8-FDE55482B23F}"/>
              </a:ext>
            </a:extLst>
          </p:cNvPr>
          <p:cNvSpPr>
            <a:spLocks noGrp="1"/>
          </p:cNvSpPr>
          <p:nvPr>
            <p:ph type="title"/>
          </p:nvPr>
        </p:nvSpPr>
        <p:spPr>
          <a:xfrm>
            <a:off x="395437" y="451752"/>
            <a:ext cx="11559140" cy="1325563"/>
          </a:xfrm>
        </p:spPr>
        <p:txBody>
          <a:bodyPr>
            <a:normAutofit/>
          </a:bodyPr>
          <a:lstStyle/>
          <a:p>
            <a:r>
              <a:rPr lang="en-US" sz="3200" dirty="0">
                <a:latin typeface="Aptos"/>
                <a:cs typeface="Times New Roman" panose="02020603050405020304" pitchFamily="18" charset="0"/>
              </a:rPr>
              <a:t>✅ Click Start next to both Apache and MySQL manually to begin services</a:t>
            </a:r>
            <a:endParaRPr lang="en-US" sz="3200" dirty="0"/>
          </a:p>
        </p:txBody>
      </p:sp>
      <p:pic>
        <p:nvPicPr>
          <p:cNvPr id="3" name="Picture 2">
            <a:extLst>
              <a:ext uri="{FF2B5EF4-FFF2-40B4-BE49-F238E27FC236}">
                <a16:creationId xmlns:a16="http://schemas.microsoft.com/office/drawing/2014/main" id="{4195FE68-5BE2-4891-B8DD-8FADBEC4F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3651"/>
          <a:stretch>
            <a:fillRect/>
          </a:stretch>
        </p:blipFill>
        <p:spPr bwMode="auto">
          <a:xfrm>
            <a:off x="317282" y="1889860"/>
            <a:ext cx="11637295" cy="417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4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C3B7-8352-4E37-A2EC-DAEE22193302}"/>
              </a:ext>
            </a:extLst>
          </p:cNvPr>
          <p:cNvSpPr>
            <a:spLocks noGrp="1"/>
          </p:cNvSpPr>
          <p:nvPr>
            <p:ph type="title"/>
          </p:nvPr>
        </p:nvSpPr>
        <p:spPr>
          <a:xfrm>
            <a:off x="742950" y="936625"/>
            <a:ext cx="10515600" cy="4178300"/>
          </a:xfrm>
        </p:spPr>
        <p:txBody>
          <a:bodyPr>
            <a:normAutofit/>
          </a:bodyPr>
          <a:lstStyle/>
          <a:p>
            <a:r>
              <a:rPr lang="en-US" b="1" dirty="0"/>
              <a:t>Exercise 1 : Installing and Setting Up XAMPP</a:t>
            </a:r>
            <a:br>
              <a:rPr lang="en-US" b="1" dirty="0"/>
            </a:br>
            <a:r>
              <a:rPr lang="en-US" b="1" dirty="0"/>
              <a:t>Objective:</a:t>
            </a:r>
            <a:br>
              <a:rPr lang="en-US" b="1" dirty="0"/>
            </a:br>
            <a:r>
              <a:rPr lang="en-US" dirty="0"/>
              <a:t>To install, configure, and verify the proper operation of XAMPP on a local computer for use in web development.</a:t>
            </a:r>
            <a:br>
              <a:rPr lang="en-US" dirty="0"/>
            </a:br>
            <a:endParaRPr lang="en-US" dirty="0"/>
          </a:p>
        </p:txBody>
      </p:sp>
    </p:spTree>
    <p:extLst>
      <p:ext uri="{BB962C8B-B14F-4D97-AF65-F5344CB8AC3E}">
        <p14:creationId xmlns:p14="http://schemas.microsoft.com/office/powerpoint/2010/main" val="106360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725108" y="87815"/>
            <a:ext cx="10463177" cy="75046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algn="ctr"/>
            <a:r>
              <a:rPr lang="" altLang="en-US" sz="4800" b="1" dirty="0">
                <a:sym typeface="+mn-ea"/>
              </a:rPr>
              <a:t>Session - 2</a:t>
            </a:r>
            <a:endParaRPr lang="" altLang="en-US" sz="4800" b="1" dirty="0"/>
          </a:p>
        </p:txBody>
      </p:sp>
      <p:sp>
        <p:nvSpPr>
          <p:cNvPr id="4" name="TextBox 3">
            <a:extLst>
              <a:ext uri="{FF2B5EF4-FFF2-40B4-BE49-F238E27FC236}">
                <a16:creationId xmlns:a16="http://schemas.microsoft.com/office/drawing/2014/main" id="{471C85AB-9668-47D2-B975-47B0ED02CA24}"/>
              </a:ext>
            </a:extLst>
          </p:cNvPr>
          <p:cNvSpPr txBox="1"/>
          <p:nvPr/>
        </p:nvSpPr>
        <p:spPr>
          <a:xfrm>
            <a:off x="1092994" y="954853"/>
            <a:ext cx="6338886" cy="646331"/>
          </a:xfrm>
          <a:prstGeom prst="rect">
            <a:avLst/>
          </a:prstGeom>
          <a:noFill/>
        </p:spPr>
        <p:txBody>
          <a:bodyPr wrap="square">
            <a:spAutoFit/>
          </a:bodyPr>
          <a:lstStyle/>
          <a:p>
            <a:r>
              <a:rPr lang="en-US" sz="3600" b="1" dirty="0"/>
              <a:t>Create and Backup</a:t>
            </a:r>
          </a:p>
        </p:txBody>
      </p:sp>
      <p:sp>
        <p:nvSpPr>
          <p:cNvPr id="2" name="Rectangle 1">
            <a:extLst>
              <a:ext uri="{FF2B5EF4-FFF2-40B4-BE49-F238E27FC236}">
                <a16:creationId xmlns:a16="http://schemas.microsoft.com/office/drawing/2014/main" id="{43E09A93-FBAE-4AA3-833E-724C01BE709D}"/>
              </a:ext>
            </a:extLst>
          </p:cNvPr>
          <p:cNvSpPr>
            <a:spLocks noChangeArrowheads="1"/>
          </p:cNvSpPr>
          <p:nvPr/>
        </p:nvSpPr>
        <p:spPr bwMode="auto">
          <a:xfrm>
            <a:off x="380999" y="1440762"/>
            <a:ext cx="11744325" cy="5575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mj-lt"/>
              </a:rPr>
              <a:t>Learning Objectives: Backup Database from XAMPP</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mj-lt"/>
              </a:rPr>
              <a:t>By the end of this lesson/module, learners will be able to:</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400" i="0" u="none" strike="noStrike" cap="none" normalizeH="0" baseline="0" dirty="0">
                <a:ln>
                  <a:noFill/>
                </a:ln>
                <a:solidFill>
                  <a:schemeClr val="tx1"/>
                </a:solidFill>
                <a:effectLst/>
                <a:latin typeface="+mj-lt"/>
              </a:rPr>
              <a:t>Create database </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400" i="0" u="none" strike="noStrike" cap="none" normalizeH="0" baseline="0" dirty="0">
                <a:ln>
                  <a:noFill/>
                </a:ln>
                <a:solidFill>
                  <a:schemeClr val="tx1"/>
                </a:solidFill>
                <a:effectLst/>
                <a:latin typeface="+mj-lt"/>
              </a:rPr>
              <a:t>Explain the importance of database backup and its role in data security and recovery.</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400" i="0" u="none" strike="noStrike" cap="none" normalizeH="0" baseline="0" dirty="0">
                <a:ln>
                  <a:noFill/>
                </a:ln>
                <a:solidFill>
                  <a:schemeClr val="tx1"/>
                </a:solidFill>
                <a:effectLst/>
                <a:latin typeface="+mj-lt"/>
              </a:rPr>
              <a:t>Identify different methods of backing up databases in XAMPP (using phpMyAdmin, command line, and manual file backup).</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400" i="0" u="none" strike="noStrike" cap="none" normalizeH="0" baseline="0" dirty="0">
                <a:ln>
                  <a:noFill/>
                </a:ln>
                <a:solidFill>
                  <a:schemeClr val="tx1"/>
                </a:solidFill>
                <a:effectLst/>
                <a:latin typeface="+mj-lt"/>
              </a:rPr>
              <a:t>Perform a database backup using phpMyAdmin within the XAMPP environment.</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400" i="0" u="none" strike="noStrike" cap="none" normalizeH="0" baseline="0" dirty="0">
                <a:ln>
                  <a:noFill/>
                </a:ln>
                <a:solidFill>
                  <a:schemeClr val="tx1"/>
                </a:solidFill>
                <a:effectLst/>
                <a:latin typeface="+mj-lt"/>
              </a:rPr>
              <a:t>Export MySQL databases in various formats (e.g., .</a:t>
            </a:r>
            <a:r>
              <a:rPr kumimoji="0" lang="en-US" altLang="en-US" sz="2400" i="0" u="none" strike="noStrike" cap="none" normalizeH="0" baseline="0" dirty="0" err="1">
                <a:ln>
                  <a:noFill/>
                </a:ln>
                <a:solidFill>
                  <a:schemeClr val="tx1"/>
                </a:solidFill>
                <a:effectLst/>
                <a:latin typeface="+mj-lt"/>
              </a:rPr>
              <a:t>sql</a:t>
            </a:r>
            <a:r>
              <a:rPr kumimoji="0" lang="en-US" altLang="en-US" sz="2400" i="0" u="none" strike="noStrike" cap="none" normalizeH="0" baseline="0" dirty="0">
                <a:ln>
                  <a:noFill/>
                </a:ln>
                <a:solidFill>
                  <a:schemeClr val="tx1"/>
                </a:solidFill>
                <a:effectLst/>
                <a:latin typeface="+mj-lt"/>
              </a:rPr>
              <a:t>, .zip) for storage or migration.</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400" i="0" u="none" strike="noStrike" cap="none" normalizeH="0" baseline="0" dirty="0">
                <a:ln>
                  <a:noFill/>
                </a:ln>
                <a:solidFill>
                  <a:schemeClr val="tx1"/>
                </a:solidFill>
                <a:effectLst/>
                <a:latin typeface="+mj-lt"/>
              </a:rPr>
              <a:t>Restore a backed-up database into XAMPP using phpMyAdmin or the MySQL command line.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6753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5132-D336-4C57-8524-2E34769A6462}"/>
              </a:ext>
            </a:extLst>
          </p:cNvPr>
          <p:cNvSpPr>
            <a:spLocks noGrp="1"/>
          </p:cNvSpPr>
          <p:nvPr>
            <p:ph type="title"/>
          </p:nvPr>
        </p:nvSpPr>
        <p:spPr>
          <a:xfrm>
            <a:off x="838200" y="442127"/>
            <a:ext cx="10515600" cy="1325563"/>
          </a:xfrm>
        </p:spPr>
        <p:txBody>
          <a:bodyPr>
            <a:normAutofit/>
          </a:bodyPr>
          <a:lstStyle/>
          <a:p>
            <a:r>
              <a:rPr lang="en-US" sz="4400" b="1" kern="100" dirty="0">
                <a:effectLst/>
                <a:latin typeface="Aptos"/>
                <a:ea typeface="Aptos"/>
                <a:cs typeface="Times New Roman" panose="02020603050405020304" pitchFamily="18" charset="0"/>
              </a:rPr>
              <a:t>Backup</a:t>
            </a:r>
            <a:endParaRPr lang="en-US" sz="4400" dirty="0"/>
          </a:p>
        </p:txBody>
      </p:sp>
      <p:sp>
        <p:nvSpPr>
          <p:cNvPr id="4" name="TextBox 3">
            <a:extLst>
              <a:ext uri="{FF2B5EF4-FFF2-40B4-BE49-F238E27FC236}">
                <a16:creationId xmlns:a16="http://schemas.microsoft.com/office/drawing/2014/main" id="{7813FF7F-DFE5-4145-8968-FD0A1768876A}"/>
              </a:ext>
            </a:extLst>
          </p:cNvPr>
          <p:cNvSpPr txBox="1"/>
          <p:nvPr/>
        </p:nvSpPr>
        <p:spPr>
          <a:xfrm>
            <a:off x="324843" y="1690688"/>
            <a:ext cx="11542314" cy="3301032"/>
          </a:xfrm>
          <a:prstGeom prst="rect">
            <a:avLst/>
          </a:prstGeom>
          <a:noFill/>
        </p:spPr>
        <p:txBody>
          <a:bodyPr wrap="square">
            <a:spAutoFit/>
          </a:bodyPr>
          <a:lstStyle/>
          <a:p>
            <a:pPr marL="0" marR="0">
              <a:lnSpc>
                <a:spcPct val="115000"/>
              </a:lnSpc>
              <a:spcBef>
                <a:spcPts val="0"/>
              </a:spcBef>
              <a:spcAft>
                <a:spcPts val="800"/>
              </a:spcAft>
              <a:tabLst>
                <a:tab pos="941705" algn="l"/>
              </a:tabLst>
            </a:pPr>
            <a:r>
              <a:rPr lang="en-US" sz="3200" b="1" kern="100" dirty="0">
                <a:effectLst/>
                <a:latin typeface="Aptos"/>
                <a:ea typeface="Aptos"/>
                <a:cs typeface="Times New Roman" panose="02020603050405020304" pitchFamily="18" charset="0"/>
              </a:rPr>
              <a:t>Part 2: Backup a Database in XAMPP (phpMyAdmin)</a:t>
            </a:r>
            <a:endParaRPr lang="en-US" sz="3200" kern="100" dirty="0">
              <a:effectLst/>
              <a:latin typeface="Aptos"/>
              <a:ea typeface="Aptos"/>
              <a:cs typeface="Times New Roman" panose="02020603050405020304" pitchFamily="18" charset="0"/>
            </a:endParaRPr>
          </a:p>
          <a:p>
            <a:pPr marL="0" marR="0">
              <a:lnSpc>
                <a:spcPct val="115000"/>
              </a:lnSpc>
              <a:spcBef>
                <a:spcPts val="0"/>
              </a:spcBef>
              <a:spcAft>
                <a:spcPts val="800"/>
              </a:spcAft>
              <a:tabLst>
                <a:tab pos="941705" algn="l"/>
              </a:tabLst>
            </a:pPr>
            <a:r>
              <a:rPr lang="en-US" sz="3200" b="1" kern="100" dirty="0">
                <a:effectLst/>
                <a:latin typeface="Aptos"/>
                <a:ea typeface="Aptos"/>
                <a:cs typeface="Times New Roman" panose="02020603050405020304" pitchFamily="18" charset="0"/>
              </a:rPr>
              <a:t>Step 1: Open phpMyAdmin</a:t>
            </a:r>
            <a:endParaRPr lang="en-US" sz="32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200" kern="100" dirty="0">
                <a:effectLst/>
                <a:latin typeface="Aptos"/>
                <a:ea typeface="Aptos"/>
                <a:cs typeface="Times New Roman" panose="02020603050405020304" pitchFamily="18" charset="0"/>
              </a:rPr>
              <a:t>Open browser → Go to http://localhost/phpmyadmin.</a:t>
            </a:r>
          </a:p>
          <a:p>
            <a:pPr marL="0" marR="0">
              <a:lnSpc>
                <a:spcPct val="115000"/>
              </a:lnSpc>
              <a:spcBef>
                <a:spcPts val="0"/>
              </a:spcBef>
              <a:spcAft>
                <a:spcPts val="800"/>
              </a:spcAft>
              <a:tabLst>
                <a:tab pos="941705" algn="l"/>
              </a:tabLst>
            </a:pPr>
            <a:r>
              <a:rPr lang="en-US" sz="3200" b="1" kern="100" dirty="0">
                <a:effectLst/>
                <a:latin typeface="Aptos"/>
                <a:ea typeface="Aptos"/>
                <a:cs typeface="Times New Roman" panose="02020603050405020304" pitchFamily="18" charset="0"/>
              </a:rPr>
              <a:t>Step 2: Create and Select the Database</a:t>
            </a:r>
            <a:endParaRPr lang="en-US" sz="32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200" kern="100" dirty="0">
                <a:effectLst/>
                <a:latin typeface="Aptos"/>
                <a:ea typeface="Aptos"/>
                <a:cs typeface="Times New Roman" panose="02020603050405020304" pitchFamily="18" charset="0"/>
              </a:rPr>
              <a:t>From the left sidebar, click on the database you want to back up.</a:t>
            </a:r>
          </a:p>
        </p:txBody>
      </p:sp>
    </p:spTree>
    <p:extLst>
      <p:ext uri="{BB962C8B-B14F-4D97-AF65-F5344CB8AC3E}">
        <p14:creationId xmlns:p14="http://schemas.microsoft.com/office/powerpoint/2010/main" val="174279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A281-AA7E-40B9-8DA8-C02D9D9351FA}"/>
              </a:ext>
            </a:extLst>
          </p:cNvPr>
          <p:cNvSpPr>
            <a:spLocks noGrp="1"/>
          </p:cNvSpPr>
          <p:nvPr>
            <p:ph type="title"/>
          </p:nvPr>
        </p:nvSpPr>
        <p:spPr>
          <a:xfrm>
            <a:off x="838200" y="765175"/>
            <a:ext cx="10515600" cy="1325563"/>
          </a:xfrm>
        </p:spPr>
        <p:txBody>
          <a:bodyPr/>
          <a:lstStyle/>
          <a:p>
            <a:r>
              <a:rPr lang="en-US" b="1" dirty="0"/>
              <a:t>Importance of Backing Up Databases</a:t>
            </a:r>
            <a:br>
              <a:rPr lang="en-US" b="1" dirty="0"/>
            </a:br>
            <a:endParaRPr lang="en-US" dirty="0"/>
          </a:p>
        </p:txBody>
      </p:sp>
      <p:sp>
        <p:nvSpPr>
          <p:cNvPr id="4" name="TextBox 3">
            <a:extLst>
              <a:ext uri="{FF2B5EF4-FFF2-40B4-BE49-F238E27FC236}">
                <a16:creationId xmlns:a16="http://schemas.microsoft.com/office/drawing/2014/main" id="{52208482-3DF5-4B12-927E-D6ECAB564D34}"/>
              </a:ext>
            </a:extLst>
          </p:cNvPr>
          <p:cNvSpPr txBox="1"/>
          <p:nvPr/>
        </p:nvSpPr>
        <p:spPr>
          <a:xfrm>
            <a:off x="647699" y="1856512"/>
            <a:ext cx="10372725" cy="1815882"/>
          </a:xfrm>
          <a:prstGeom prst="rect">
            <a:avLst/>
          </a:prstGeom>
          <a:noFill/>
        </p:spPr>
        <p:txBody>
          <a:bodyPr wrap="square">
            <a:spAutoFit/>
          </a:bodyPr>
          <a:lstStyle/>
          <a:p>
            <a:r>
              <a:rPr lang="en-US" sz="2800" dirty="0"/>
              <a:t>Regular backups are crucial for:</a:t>
            </a:r>
          </a:p>
          <a:p>
            <a:pPr>
              <a:buFont typeface="Arial" panose="020B0604020202020204" pitchFamily="34" charset="0"/>
              <a:buChar char="•"/>
            </a:pPr>
            <a:r>
              <a:rPr lang="en-US" sz="2800" dirty="0"/>
              <a:t>Preventing data loss caused by system crashes or human error.</a:t>
            </a:r>
          </a:p>
          <a:p>
            <a:pPr>
              <a:buFont typeface="Arial" panose="020B0604020202020204" pitchFamily="34" charset="0"/>
              <a:buChar char="•"/>
            </a:pPr>
            <a:r>
              <a:rPr lang="en-US" sz="2800" dirty="0"/>
              <a:t>Facilitating project migration to other servers.</a:t>
            </a:r>
          </a:p>
          <a:p>
            <a:pPr>
              <a:buFont typeface="Arial" panose="020B0604020202020204" pitchFamily="34" charset="0"/>
              <a:buChar char="•"/>
            </a:pPr>
            <a:r>
              <a:rPr lang="en-US" sz="2800" dirty="0"/>
              <a:t>Providing a safety net before making major updates or modifications.</a:t>
            </a:r>
          </a:p>
        </p:txBody>
      </p:sp>
    </p:spTree>
    <p:extLst>
      <p:ext uri="{BB962C8B-B14F-4D97-AF65-F5344CB8AC3E}">
        <p14:creationId xmlns:p14="http://schemas.microsoft.com/office/powerpoint/2010/main" val="3747620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725108" y="87815"/>
            <a:ext cx="10463177" cy="75046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algn="ctr"/>
            <a:r>
              <a:rPr lang="" altLang="en-US" sz="4800" b="1" dirty="0">
                <a:sym typeface="+mn-ea"/>
              </a:rPr>
              <a:t>Session - 1</a:t>
            </a:r>
            <a:endParaRPr lang="" altLang="en-US" sz="4800" b="1" dirty="0"/>
          </a:p>
        </p:txBody>
      </p:sp>
      <p:sp>
        <p:nvSpPr>
          <p:cNvPr id="4" name="TextBox 3">
            <a:extLst>
              <a:ext uri="{FF2B5EF4-FFF2-40B4-BE49-F238E27FC236}">
                <a16:creationId xmlns:a16="http://schemas.microsoft.com/office/drawing/2014/main" id="{471C85AB-9668-47D2-B975-47B0ED02CA24}"/>
              </a:ext>
            </a:extLst>
          </p:cNvPr>
          <p:cNvSpPr txBox="1"/>
          <p:nvPr/>
        </p:nvSpPr>
        <p:spPr>
          <a:xfrm>
            <a:off x="1483519" y="838277"/>
            <a:ext cx="6338886" cy="646331"/>
          </a:xfrm>
          <a:prstGeom prst="rect">
            <a:avLst/>
          </a:prstGeom>
          <a:noFill/>
        </p:spPr>
        <p:txBody>
          <a:bodyPr wrap="square">
            <a:spAutoFit/>
          </a:bodyPr>
          <a:lstStyle/>
          <a:p>
            <a:r>
              <a:rPr lang="en-US" sz="3600" b="1" dirty="0"/>
              <a:t>Introduction to </a:t>
            </a:r>
            <a:r>
              <a:rPr lang="en-US" sz="3600" b="1" dirty="0" err="1"/>
              <a:t>Xampp</a:t>
            </a:r>
            <a:endParaRPr lang="en-US" sz="3600" b="1" dirty="0"/>
          </a:p>
        </p:txBody>
      </p:sp>
      <p:sp>
        <p:nvSpPr>
          <p:cNvPr id="6" name="TextBox 5">
            <a:extLst>
              <a:ext uri="{FF2B5EF4-FFF2-40B4-BE49-F238E27FC236}">
                <a16:creationId xmlns:a16="http://schemas.microsoft.com/office/drawing/2014/main" id="{D559AD94-C745-4F64-9F3B-FB235C60767A}"/>
              </a:ext>
            </a:extLst>
          </p:cNvPr>
          <p:cNvSpPr txBox="1"/>
          <p:nvPr/>
        </p:nvSpPr>
        <p:spPr>
          <a:xfrm>
            <a:off x="330993" y="1484608"/>
            <a:ext cx="11251406" cy="5632311"/>
          </a:xfrm>
          <a:prstGeom prst="rect">
            <a:avLst/>
          </a:prstGeom>
          <a:noFill/>
        </p:spPr>
        <p:txBody>
          <a:bodyPr wrap="square">
            <a:spAutoFit/>
          </a:bodyPr>
          <a:lstStyle/>
          <a:p>
            <a:r>
              <a:rPr lang="en-US" sz="2400" b="1" dirty="0"/>
              <a:t>Learning Objectives:</a:t>
            </a:r>
          </a:p>
          <a:p>
            <a:pPr marL="342900" indent="-342900">
              <a:buFont typeface="Arial" panose="020B0604020202020204" pitchFamily="34" charset="0"/>
              <a:buChar char="•"/>
            </a:pPr>
            <a:r>
              <a:rPr lang="en-US" sz="2400" dirty="0"/>
              <a:t>By the end of this lesson/module, learners will be able to:</a:t>
            </a:r>
          </a:p>
          <a:p>
            <a:pPr marL="342900" indent="-342900">
              <a:buFont typeface="Arial" panose="020B0604020202020204" pitchFamily="34" charset="0"/>
              <a:buChar char="•"/>
            </a:pPr>
            <a:r>
              <a:rPr lang="en-US" sz="2400" dirty="0"/>
              <a:t>Define XAMPP and explain its purpose as a local web server solution for web development.</a:t>
            </a:r>
          </a:p>
          <a:p>
            <a:pPr marL="342900" indent="-342900">
              <a:buFont typeface="Arial" panose="020B0604020202020204" pitchFamily="34" charset="0"/>
              <a:buChar char="•"/>
            </a:pPr>
            <a:r>
              <a:rPr lang="en-US" sz="2400" dirty="0"/>
              <a:t>Identify the components of XAMPP (Apache, MySQL/MariaDB, PHP, Perl, phpMyAdmin, etc.) and describe their individual functions.</a:t>
            </a:r>
          </a:p>
          <a:p>
            <a:pPr marL="342900" indent="-342900">
              <a:buFont typeface="Arial" panose="020B0604020202020204" pitchFamily="34" charset="0"/>
              <a:buChar char="•"/>
            </a:pPr>
            <a:r>
              <a:rPr lang="en-US" sz="2400" dirty="0"/>
              <a:t>Install and configure XAMPP on a local machine for use in developing and testing dynamic web applications.</a:t>
            </a:r>
          </a:p>
          <a:p>
            <a:pPr marL="342900" indent="-342900">
              <a:buFont typeface="Arial" panose="020B0604020202020204" pitchFamily="34" charset="0"/>
              <a:buChar char="•"/>
            </a:pPr>
            <a:r>
              <a:rPr lang="en-US" sz="2400" dirty="0"/>
              <a:t>Start, stop, and manage services (Apache and MySQL) using the XAMPP Control Panel.</a:t>
            </a:r>
          </a:p>
          <a:p>
            <a:pPr marL="342900" indent="-342900">
              <a:buFont typeface="Arial" panose="020B0604020202020204" pitchFamily="34" charset="0"/>
              <a:buChar char="•"/>
            </a:pPr>
            <a:r>
              <a:rPr lang="en-US" sz="2400" dirty="0"/>
              <a:t>Create and manage databases using phpMyAdmin within XAMPP.</a:t>
            </a:r>
          </a:p>
          <a:p>
            <a:pPr marL="342900" indent="-342900">
              <a:buFont typeface="Arial" panose="020B0604020202020204" pitchFamily="34" charset="0"/>
              <a:buChar char="•"/>
            </a:pPr>
            <a:r>
              <a:rPr lang="en-US" sz="2400" dirty="0"/>
              <a:t>Deploy and test PHP-based web applications locally using XAMPP’s web server environment.</a:t>
            </a:r>
          </a:p>
          <a:p>
            <a:pPr marL="342900" indent="-342900">
              <a:buFont typeface="Arial" panose="020B0604020202020204" pitchFamily="34" charset="0"/>
              <a:buChar char="•"/>
            </a:pPr>
            <a:r>
              <a:rPr lang="en-US" sz="2400" dirty="0"/>
              <a:t>Troubleshoot common issues related to XAMPP installation, configuration, and server operation.</a:t>
            </a:r>
          </a:p>
          <a:p>
            <a:pPr marL="342900" indent="-342900">
              <a:buFont typeface="Arial" panose="020B0604020202020204" pitchFamily="34" charset="0"/>
              <a:buChar char="•"/>
            </a:pP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08B9-BA73-4A94-8450-D4F4BBF2FD0B}"/>
              </a:ext>
            </a:extLst>
          </p:cNvPr>
          <p:cNvSpPr>
            <a:spLocks noGrp="1"/>
          </p:cNvSpPr>
          <p:nvPr>
            <p:ph type="title"/>
          </p:nvPr>
        </p:nvSpPr>
        <p:spPr>
          <a:xfrm>
            <a:off x="317634" y="702009"/>
            <a:ext cx="11752446" cy="1325563"/>
          </a:xfrm>
        </p:spPr>
        <p:txBody>
          <a:bodyPr>
            <a:noAutofit/>
          </a:bodyPr>
          <a:lstStyle/>
          <a:p>
            <a:pPr marL="0" marR="0">
              <a:lnSpc>
                <a:spcPct val="115000"/>
              </a:lnSpc>
              <a:spcBef>
                <a:spcPts val="0"/>
              </a:spcBef>
              <a:spcAft>
                <a:spcPts val="800"/>
              </a:spcAft>
              <a:tabLst>
                <a:tab pos="941705" algn="l"/>
              </a:tabLst>
            </a:pPr>
            <a:r>
              <a:rPr lang="en-US" sz="2800" b="1" kern="100" dirty="0">
                <a:effectLst/>
                <a:latin typeface="Aptos"/>
                <a:ea typeface="Aptos"/>
                <a:cs typeface="Times New Roman" panose="02020603050405020304" pitchFamily="18" charset="0"/>
              </a:rPr>
              <a:t>Open phpMyAdmin</a:t>
            </a:r>
            <a:br>
              <a:rPr lang="en-US" sz="2800" kern="100" dirty="0">
                <a:effectLst/>
                <a:latin typeface="Aptos"/>
                <a:ea typeface="Aptos"/>
                <a:cs typeface="Times New Roman" panose="02020603050405020304" pitchFamily="18" charset="0"/>
              </a:rPr>
            </a:br>
            <a:r>
              <a:rPr lang="en-US" sz="2800" kern="100" dirty="0">
                <a:effectLst/>
                <a:latin typeface="Aptos"/>
                <a:ea typeface="Aptos"/>
                <a:cs typeface="Times New Roman" panose="02020603050405020304" pitchFamily="18" charset="0"/>
              </a:rPr>
              <a:t>Open browser → Go to http://localhost/phpmyadmin.</a:t>
            </a:r>
            <a:br>
              <a:rPr lang="en-US" sz="2800" kern="100" dirty="0">
                <a:effectLst/>
                <a:latin typeface="Aptos"/>
                <a:ea typeface="Aptos"/>
                <a:cs typeface="Times New Roman" panose="02020603050405020304" pitchFamily="18" charset="0"/>
              </a:rPr>
            </a:br>
            <a:r>
              <a:rPr lang="en-US" sz="2800" kern="100" dirty="0">
                <a:effectLst/>
                <a:latin typeface="Aptos"/>
                <a:ea typeface="Aptos"/>
                <a:cs typeface="Times New Roman" panose="02020603050405020304" pitchFamily="18" charset="0"/>
              </a:rPr>
              <a:t>Type Database Name and Click on Create</a:t>
            </a:r>
            <a:br>
              <a:rPr lang="en-US" sz="2800" kern="100" dirty="0">
                <a:effectLst/>
                <a:latin typeface="Aptos"/>
                <a:ea typeface="Aptos"/>
                <a:cs typeface="Times New Roman" panose="02020603050405020304" pitchFamily="18" charset="0"/>
              </a:rPr>
            </a:br>
            <a:endParaRPr lang="en-US" sz="2800" dirty="0"/>
          </a:p>
        </p:txBody>
      </p:sp>
      <p:pic>
        <p:nvPicPr>
          <p:cNvPr id="4" name="Picture 3">
            <a:extLst>
              <a:ext uri="{FF2B5EF4-FFF2-40B4-BE49-F238E27FC236}">
                <a16:creationId xmlns:a16="http://schemas.microsoft.com/office/drawing/2014/main" id="{37C959BF-87BA-48DE-A68C-7CE25E1A3D65}"/>
              </a:ext>
            </a:extLst>
          </p:cNvPr>
          <p:cNvPicPr>
            <a:picLocks noChangeAspect="1"/>
          </p:cNvPicPr>
          <p:nvPr/>
        </p:nvPicPr>
        <p:blipFill>
          <a:blip r:embed="rId2"/>
          <a:stretch>
            <a:fillRect/>
          </a:stretch>
        </p:blipFill>
        <p:spPr>
          <a:xfrm>
            <a:off x="188717" y="1841242"/>
            <a:ext cx="11881363" cy="4909141"/>
          </a:xfrm>
          <a:prstGeom prst="rect">
            <a:avLst/>
          </a:prstGeom>
        </p:spPr>
      </p:pic>
    </p:spTree>
    <p:extLst>
      <p:ext uri="{BB962C8B-B14F-4D97-AF65-F5344CB8AC3E}">
        <p14:creationId xmlns:p14="http://schemas.microsoft.com/office/powerpoint/2010/main" val="346355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5132-D336-4C57-8524-2E34769A6462}"/>
              </a:ext>
            </a:extLst>
          </p:cNvPr>
          <p:cNvSpPr>
            <a:spLocks noGrp="1"/>
          </p:cNvSpPr>
          <p:nvPr>
            <p:ph type="title"/>
          </p:nvPr>
        </p:nvSpPr>
        <p:spPr/>
        <p:txBody>
          <a:bodyPr>
            <a:normAutofit/>
          </a:bodyPr>
          <a:lstStyle/>
          <a:p>
            <a:r>
              <a:rPr lang="en-US" sz="4000" b="1" kern="100" dirty="0">
                <a:effectLst/>
                <a:latin typeface="Aptos"/>
                <a:ea typeface="Aptos"/>
                <a:cs typeface="Times New Roman" panose="02020603050405020304" pitchFamily="18" charset="0"/>
              </a:rPr>
              <a:t>Backup ...</a:t>
            </a:r>
            <a:endParaRPr lang="en-US" sz="4000" dirty="0"/>
          </a:p>
        </p:txBody>
      </p:sp>
      <p:sp>
        <p:nvSpPr>
          <p:cNvPr id="4" name="TextBox 3">
            <a:extLst>
              <a:ext uri="{FF2B5EF4-FFF2-40B4-BE49-F238E27FC236}">
                <a16:creationId xmlns:a16="http://schemas.microsoft.com/office/drawing/2014/main" id="{7813FF7F-DFE5-4145-8968-FD0A1768876A}"/>
              </a:ext>
            </a:extLst>
          </p:cNvPr>
          <p:cNvSpPr txBox="1"/>
          <p:nvPr/>
        </p:nvSpPr>
        <p:spPr>
          <a:xfrm>
            <a:off x="319545" y="2073042"/>
            <a:ext cx="11490653" cy="4147417"/>
          </a:xfrm>
          <a:prstGeom prst="rect">
            <a:avLst/>
          </a:prstGeom>
          <a:noFill/>
        </p:spPr>
        <p:txBody>
          <a:bodyPr wrap="square">
            <a:spAutoFit/>
          </a:bodyPr>
          <a:lstStyle/>
          <a:p>
            <a:pPr marL="0" marR="0">
              <a:lnSpc>
                <a:spcPct val="115000"/>
              </a:lnSpc>
              <a:spcBef>
                <a:spcPts val="0"/>
              </a:spcBef>
              <a:spcAft>
                <a:spcPts val="800"/>
              </a:spcAft>
              <a:tabLst>
                <a:tab pos="941705" algn="l"/>
              </a:tabLst>
            </a:pPr>
            <a:r>
              <a:rPr lang="en-US" sz="2800" b="1" kern="100" dirty="0">
                <a:effectLst/>
                <a:latin typeface="Aptos"/>
                <a:ea typeface="Aptos"/>
                <a:cs typeface="Times New Roman" panose="02020603050405020304" pitchFamily="18" charset="0"/>
              </a:rPr>
              <a:t>Export the Database</a:t>
            </a:r>
            <a:endParaRPr lang="en-US" sz="28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2800" kern="100" dirty="0">
                <a:effectLst/>
                <a:latin typeface="Aptos"/>
                <a:ea typeface="Aptos"/>
                <a:cs typeface="Times New Roman" panose="02020603050405020304" pitchFamily="18" charset="0"/>
              </a:rPr>
              <a:t>Click the </a:t>
            </a:r>
            <a:r>
              <a:rPr lang="en-US" sz="2800" b="1" kern="100" dirty="0">
                <a:effectLst/>
                <a:latin typeface="Aptos"/>
                <a:ea typeface="Aptos"/>
                <a:cs typeface="Times New Roman" panose="02020603050405020304" pitchFamily="18" charset="0"/>
              </a:rPr>
              <a:t>Export</a:t>
            </a:r>
            <a:r>
              <a:rPr lang="en-US" sz="2800" kern="100" dirty="0">
                <a:effectLst/>
                <a:latin typeface="Aptos"/>
                <a:ea typeface="Aptos"/>
                <a:cs typeface="Times New Roman" panose="02020603050405020304" pitchFamily="18" charset="0"/>
              </a:rPr>
              <a:t> tab at the top.</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2800" kern="100" dirty="0">
                <a:effectLst/>
                <a:latin typeface="Aptos"/>
                <a:ea typeface="Aptos"/>
                <a:cs typeface="Times New Roman" panose="02020603050405020304" pitchFamily="18" charset="0"/>
              </a:rPr>
              <a:t>Choose:</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2800" b="1" kern="100" dirty="0">
                <a:effectLst/>
                <a:latin typeface="Aptos"/>
                <a:ea typeface="Aptos"/>
                <a:cs typeface="Times New Roman" panose="02020603050405020304" pitchFamily="18" charset="0"/>
              </a:rPr>
              <a:t>Export method</a:t>
            </a:r>
            <a:r>
              <a:rPr lang="en-US" sz="2800" kern="100" dirty="0">
                <a:effectLst/>
                <a:latin typeface="Aptos"/>
                <a:ea typeface="Aptos"/>
                <a:cs typeface="Times New Roman" panose="02020603050405020304" pitchFamily="18" charset="0"/>
              </a:rPr>
              <a:t>: Quick</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2800" b="1" kern="100" dirty="0">
                <a:effectLst/>
                <a:latin typeface="Aptos"/>
                <a:ea typeface="Aptos"/>
                <a:cs typeface="Times New Roman" panose="02020603050405020304" pitchFamily="18" charset="0"/>
              </a:rPr>
              <a:t>Format</a:t>
            </a:r>
            <a:r>
              <a:rPr lang="en-US" sz="2800" kern="100" dirty="0">
                <a:effectLst/>
                <a:latin typeface="Aptos"/>
                <a:ea typeface="Aptos"/>
                <a:cs typeface="Times New Roman" panose="02020603050405020304" pitchFamily="18" charset="0"/>
              </a:rPr>
              <a:t>: SQL</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2800" kern="100" dirty="0">
                <a:effectLst/>
                <a:latin typeface="Aptos"/>
                <a:ea typeface="Aptos"/>
                <a:cs typeface="Times New Roman" panose="02020603050405020304" pitchFamily="18" charset="0"/>
              </a:rPr>
              <a:t>Click </a:t>
            </a:r>
            <a:r>
              <a:rPr lang="en-US" sz="2800" b="1" kern="100" dirty="0">
                <a:effectLst/>
                <a:latin typeface="Aptos"/>
                <a:ea typeface="Aptos"/>
                <a:cs typeface="Times New Roman" panose="02020603050405020304" pitchFamily="18" charset="0"/>
              </a:rPr>
              <a:t>Go</a:t>
            </a:r>
            <a:r>
              <a:rPr lang="en-US" sz="2800" kern="100" dirty="0">
                <a:effectLst/>
                <a:latin typeface="Aptos"/>
                <a:ea typeface="Aptos"/>
                <a:cs typeface="Times New Roman" panose="02020603050405020304" pitchFamily="18" charset="0"/>
              </a:rPr>
              <a:t> to download .</a:t>
            </a:r>
            <a:r>
              <a:rPr lang="en-US" sz="2800" kern="100" dirty="0" err="1">
                <a:effectLst/>
                <a:latin typeface="Aptos"/>
                <a:ea typeface="Aptos"/>
                <a:cs typeface="Times New Roman" panose="02020603050405020304" pitchFamily="18" charset="0"/>
              </a:rPr>
              <a:t>sql</a:t>
            </a:r>
            <a:r>
              <a:rPr lang="en-US" sz="2800" kern="100" dirty="0">
                <a:effectLst/>
                <a:latin typeface="Aptos"/>
                <a:ea typeface="Aptos"/>
                <a:cs typeface="Times New Roman" panose="02020603050405020304" pitchFamily="18" charset="0"/>
              </a:rPr>
              <a:t> file.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2800" kern="100" dirty="0">
                <a:effectLst/>
                <a:latin typeface="Aptos"/>
                <a:ea typeface="Aptos"/>
                <a:cs typeface="Times New Roman" panose="02020603050405020304" pitchFamily="18" charset="0"/>
              </a:rPr>
              <a:t>Save the file in a known folder (e.g., Documents/backups/).</a:t>
            </a:r>
          </a:p>
        </p:txBody>
      </p:sp>
    </p:spTree>
    <p:extLst>
      <p:ext uri="{BB962C8B-B14F-4D97-AF65-F5344CB8AC3E}">
        <p14:creationId xmlns:p14="http://schemas.microsoft.com/office/powerpoint/2010/main" val="3546132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DB01D8-7921-4371-9C67-43FF880CD09D}"/>
              </a:ext>
            </a:extLst>
          </p:cNvPr>
          <p:cNvSpPr>
            <a:spLocks noGrp="1"/>
          </p:cNvSpPr>
          <p:nvPr>
            <p:ph type="title"/>
          </p:nvPr>
        </p:nvSpPr>
        <p:spPr>
          <a:xfrm>
            <a:off x="164482" y="422876"/>
            <a:ext cx="11286423" cy="1325563"/>
          </a:xfrm>
        </p:spPr>
        <p:txBody>
          <a:bodyPr>
            <a:noAutofit/>
          </a:bodyPr>
          <a:lstStyle/>
          <a:p>
            <a:pPr marL="0" marR="0">
              <a:lnSpc>
                <a:spcPct val="115000"/>
              </a:lnSpc>
              <a:spcBef>
                <a:spcPts val="0"/>
              </a:spcBef>
              <a:spcAft>
                <a:spcPts val="800"/>
              </a:spcAft>
              <a:tabLst>
                <a:tab pos="941705" algn="l"/>
              </a:tabLst>
            </a:pPr>
            <a:r>
              <a:rPr lang="en-US" sz="2800" b="1" kern="100" dirty="0">
                <a:effectLst/>
                <a:latin typeface="Aptos"/>
                <a:ea typeface="Aptos"/>
                <a:cs typeface="Times New Roman" panose="02020603050405020304" pitchFamily="18" charset="0"/>
              </a:rPr>
              <a:t>Create and Select the Database</a:t>
            </a:r>
            <a:br>
              <a:rPr lang="en-US" sz="2800" kern="100" dirty="0">
                <a:effectLst/>
                <a:latin typeface="Aptos"/>
                <a:ea typeface="Aptos"/>
                <a:cs typeface="Times New Roman" panose="02020603050405020304" pitchFamily="18" charset="0"/>
              </a:rPr>
            </a:br>
            <a:r>
              <a:rPr lang="en-US" sz="2800" kern="100" dirty="0">
                <a:effectLst/>
                <a:latin typeface="Aptos"/>
                <a:ea typeface="Aptos"/>
                <a:cs typeface="Times New Roman" panose="02020603050405020304" pitchFamily="18" charset="0"/>
              </a:rPr>
              <a:t>From the left sidebar, click on the database you want to back up.</a:t>
            </a:r>
            <a:br>
              <a:rPr lang="en-US" sz="2800" kern="100" dirty="0">
                <a:effectLst/>
                <a:latin typeface="Aptos"/>
                <a:ea typeface="Aptos"/>
                <a:cs typeface="Times New Roman" panose="02020603050405020304" pitchFamily="18" charset="0"/>
              </a:rPr>
            </a:br>
            <a:endParaRPr lang="en-US" sz="2800" dirty="0"/>
          </a:p>
        </p:txBody>
      </p:sp>
      <p:pic>
        <p:nvPicPr>
          <p:cNvPr id="7" name="Picture 6">
            <a:extLst>
              <a:ext uri="{FF2B5EF4-FFF2-40B4-BE49-F238E27FC236}">
                <a16:creationId xmlns:a16="http://schemas.microsoft.com/office/drawing/2014/main" id="{C681E58D-BAE0-43B3-A9AC-376481EEED20}"/>
              </a:ext>
            </a:extLst>
          </p:cNvPr>
          <p:cNvPicPr>
            <a:picLocks noChangeAspect="1"/>
          </p:cNvPicPr>
          <p:nvPr/>
        </p:nvPicPr>
        <p:blipFill>
          <a:blip r:embed="rId2"/>
          <a:stretch>
            <a:fillRect/>
          </a:stretch>
        </p:blipFill>
        <p:spPr>
          <a:xfrm>
            <a:off x="164482" y="1521660"/>
            <a:ext cx="11818830" cy="5129397"/>
          </a:xfrm>
          <a:prstGeom prst="rect">
            <a:avLst/>
          </a:prstGeom>
        </p:spPr>
      </p:pic>
    </p:spTree>
    <p:extLst>
      <p:ext uri="{BB962C8B-B14F-4D97-AF65-F5344CB8AC3E}">
        <p14:creationId xmlns:p14="http://schemas.microsoft.com/office/powerpoint/2010/main" val="262809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DCC9-8A8B-4E8B-BC1F-556687F92772}"/>
              </a:ext>
            </a:extLst>
          </p:cNvPr>
          <p:cNvSpPr>
            <a:spLocks noGrp="1"/>
          </p:cNvSpPr>
          <p:nvPr>
            <p:ph type="title"/>
          </p:nvPr>
        </p:nvSpPr>
        <p:spPr>
          <a:xfrm>
            <a:off x="414689" y="0"/>
            <a:ext cx="10515600" cy="1325563"/>
          </a:xfrm>
        </p:spPr>
        <p:txBody>
          <a:bodyPr>
            <a:normAutofit/>
          </a:bodyPr>
          <a:lstStyle/>
          <a:p>
            <a:r>
              <a:rPr lang="en-US" sz="3200" dirty="0"/>
              <a:t>Select the database and click on OK</a:t>
            </a:r>
          </a:p>
        </p:txBody>
      </p:sp>
      <p:pic>
        <p:nvPicPr>
          <p:cNvPr id="6" name="Picture 5">
            <a:extLst>
              <a:ext uri="{FF2B5EF4-FFF2-40B4-BE49-F238E27FC236}">
                <a16:creationId xmlns:a16="http://schemas.microsoft.com/office/drawing/2014/main" id="{DC0A220F-2029-41F2-A643-C7A4FCF72041}"/>
              </a:ext>
            </a:extLst>
          </p:cNvPr>
          <p:cNvPicPr>
            <a:picLocks noChangeAspect="1"/>
          </p:cNvPicPr>
          <p:nvPr/>
        </p:nvPicPr>
        <p:blipFill>
          <a:blip r:embed="rId2"/>
          <a:stretch>
            <a:fillRect/>
          </a:stretch>
        </p:blipFill>
        <p:spPr>
          <a:xfrm>
            <a:off x="235147" y="975126"/>
            <a:ext cx="11863808" cy="5786621"/>
          </a:xfrm>
          <a:prstGeom prst="rect">
            <a:avLst/>
          </a:prstGeom>
        </p:spPr>
      </p:pic>
    </p:spTree>
    <p:extLst>
      <p:ext uri="{BB962C8B-B14F-4D97-AF65-F5344CB8AC3E}">
        <p14:creationId xmlns:p14="http://schemas.microsoft.com/office/powerpoint/2010/main" val="2415735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D84D-E52C-42EE-B582-1898F7CBF375}"/>
              </a:ext>
            </a:extLst>
          </p:cNvPr>
          <p:cNvSpPr>
            <a:spLocks noGrp="1"/>
          </p:cNvSpPr>
          <p:nvPr>
            <p:ph type="title"/>
          </p:nvPr>
        </p:nvSpPr>
        <p:spPr/>
        <p:txBody>
          <a:bodyPr>
            <a:normAutofit/>
          </a:bodyPr>
          <a:lstStyle/>
          <a:p>
            <a:r>
              <a:rPr lang="en-US" sz="4000" dirty="0"/>
              <a:t>After Select the database click on Import</a:t>
            </a:r>
          </a:p>
        </p:txBody>
      </p:sp>
      <p:pic>
        <p:nvPicPr>
          <p:cNvPr id="6" name="Picture 5">
            <a:extLst>
              <a:ext uri="{FF2B5EF4-FFF2-40B4-BE49-F238E27FC236}">
                <a16:creationId xmlns:a16="http://schemas.microsoft.com/office/drawing/2014/main" id="{C43C6ED6-88EF-410E-8585-4999397F159E}"/>
              </a:ext>
            </a:extLst>
          </p:cNvPr>
          <p:cNvPicPr>
            <a:picLocks noChangeAspect="1"/>
          </p:cNvPicPr>
          <p:nvPr/>
        </p:nvPicPr>
        <p:blipFill>
          <a:blip r:embed="rId2"/>
          <a:stretch>
            <a:fillRect/>
          </a:stretch>
        </p:blipFill>
        <p:spPr>
          <a:xfrm>
            <a:off x="75890" y="1566511"/>
            <a:ext cx="12040219" cy="5207268"/>
          </a:xfrm>
          <a:prstGeom prst="rect">
            <a:avLst/>
          </a:prstGeom>
        </p:spPr>
      </p:pic>
    </p:spTree>
    <p:extLst>
      <p:ext uri="{BB962C8B-B14F-4D97-AF65-F5344CB8AC3E}">
        <p14:creationId xmlns:p14="http://schemas.microsoft.com/office/powerpoint/2010/main" val="400503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05C4-F3CB-4421-92EB-9C2A6FFC728B}"/>
              </a:ext>
            </a:extLst>
          </p:cNvPr>
          <p:cNvSpPr>
            <a:spLocks noGrp="1"/>
          </p:cNvSpPr>
          <p:nvPr>
            <p:ph type="title"/>
          </p:nvPr>
        </p:nvSpPr>
        <p:spPr>
          <a:xfrm>
            <a:off x="549441" y="6873"/>
            <a:ext cx="10981623" cy="684029"/>
          </a:xfrm>
        </p:spPr>
        <p:txBody>
          <a:bodyPr>
            <a:noAutofit/>
          </a:bodyPr>
          <a:lstStyle/>
          <a:p>
            <a:r>
              <a:rPr lang="en-US" sz="3600" b="1" dirty="0"/>
              <a:t>Congratulations! The database was imported successfully.</a:t>
            </a:r>
          </a:p>
        </p:txBody>
      </p:sp>
      <p:pic>
        <p:nvPicPr>
          <p:cNvPr id="4" name="Picture 3">
            <a:extLst>
              <a:ext uri="{FF2B5EF4-FFF2-40B4-BE49-F238E27FC236}">
                <a16:creationId xmlns:a16="http://schemas.microsoft.com/office/drawing/2014/main" id="{A4744C34-6EAF-4847-BD9A-782DE958D97E}"/>
              </a:ext>
            </a:extLst>
          </p:cNvPr>
          <p:cNvPicPr>
            <a:picLocks noChangeAspect="1"/>
          </p:cNvPicPr>
          <p:nvPr/>
        </p:nvPicPr>
        <p:blipFill>
          <a:blip r:embed="rId2"/>
          <a:stretch>
            <a:fillRect/>
          </a:stretch>
        </p:blipFill>
        <p:spPr>
          <a:xfrm>
            <a:off x="141161" y="690902"/>
            <a:ext cx="11909677" cy="6167098"/>
          </a:xfrm>
          <a:prstGeom prst="rect">
            <a:avLst/>
          </a:prstGeom>
        </p:spPr>
      </p:pic>
    </p:spTree>
    <p:extLst>
      <p:ext uri="{BB962C8B-B14F-4D97-AF65-F5344CB8AC3E}">
        <p14:creationId xmlns:p14="http://schemas.microsoft.com/office/powerpoint/2010/main" val="152259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5132-D336-4C57-8524-2E34769A6462}"/>
              </a:ext>
            </a:extLst>
          </p:cNvPr>
          <p:cNvSpPr>
            <a:spLocks noGrp="1"/>
          </p:cNvSpPr>
          <p:nvPr>
            <p:ph type="title"/>
          </p:nvPr>
        </p:nvSpPr>
        <p:spPr/>
        <p:txBody>
          <a:bodyPr>
            <a:normAutofit/>
          </a:bodyPr>
          <a:lstStyle/>
          <a:p>
            <a:r>
              <a:rPr lang="en-US" sz="4400" b="1" dirty="0">
                <a:effectLst/>
                <a:latin typeface="Aptos"/>
                <a:ea typeface="Aptos"/>
                <a:cs typeface="Times New Roman" panose="02020603050405020304" pitchFamily="18" charset="0"/>
              </a:rPr>
              <a:t>Upload Project to </a:t>
            </a:r>
            <a:r>
              <a:rPr lang="en-US" sz="4400" b="1" dirty="0" err="1">
                <a:effectLst/>
                <a:latin typeface="Aptos"/>
                <a:ea typeface="Aptos"/>
                <a:cs typeface="Times New Roman" panose="02020603050405020304" pitchFamily="18" charset="0"/>
              </a:rPr>
              <a:t>htdocs</a:t>
            </a:r>
            <a:r>
              <a:rPr lang="en-US" sz="4400" b="1" dirty="0">
                <a:effectLst/>
                <a:latin typeface="Aptos"/>
                <a:ea typeface="Aptos"/>
                <a:cs typeface="Times New Roman" panose="02020603050405020304" pitchFamily="18" charset="0"/>
              </a:rPr>
              <a:t> Folder</a:t>
            </a:r>
            <a:endParaRPr lang="en-US" sz="8000" dirty="0"/>
          </a:p>
        </p:txBody>
      </p:sp>
      <p:sp>
        <p:nvSpPr>
          <p:cNvPr id="4" name="TextBox 3">
            <a:extLst>
              <a:ext uri="{FF2B5EF4-FFF2-40B4-BE49-F238E27FC236}">
                <a16:creationId xmlns:a16="http://schemas.microsoft.com/office/drawing/2014/main" id="{7813FF7F-DFE5-4145-8968-FD0A1768876A}"/>
              </a:ext>
            </a:extLst>
          </p:cNvPr>
          <p:cNvSpPr txBox="1"/>
          <p:nvPr/>
        </p:nvSpPr>
        <p:spPr>
          <a:xfrm>
            <a:off x="345375" y="2130793"/>
            <a:ext cx="11490653" cy="3605089"/>
          </a:xfrm>
          <a:prstGeom prst="rect">
            <a:avLst/>
          </a:prstGeom>
          <a:noFill/>
        </p:spPr>
        <p:txBody>
          <a:bodyPr wrap="square">
            <a:spAutoFit/>
          </a:bodyPr>
          <a:lstStyle/>
          <a:p>
            <a:pPr marL="0" marR="0">
              <a:lnSpc>
                <a:spcPct val="115000"/>
              </a:lnSpc>
              <a:spcBef>
                <a:spcPts val="0"/>
              </a:spcBef>
              <a:spcAft>
                <a:spcPts val="800"/>
              </a:spcAft>
              <a:tabLst>
                <a:tab pos="941705" algn="l"/>
              </a:tabLst>
            </a:pPr>
            <a:r>
              <a:rPr lang="en-US" sz="3600" b="1" kern="100" dirty="0">
                <a:effectLst/>
                <a:latin typeface="Aptos"/>
                <a:ea typeface="Aptos"/>
                <a:cs typeface="Times New Roman" panose="02020603050405020304" pitchFamily="18" charset="0"/>
              </a:rPr>
              <a:t>Step 1: Locate </a:t>
            </a:r>
            <a:r>
              <a:rPr lang="en-US" sz="3600" b="1" kern="100" dirty="0" err="1">
                <a:effectLst/>
                <a:latin typeface="Aptos"/>
                <a:ea typeface="Aptos"/>
                <a:cs typeface="Times New Roman" panose="02020603050405020304" pitchFamily="18" charset="0"/>
              </a:rPr>
              <a:t>htdocs</a:t>
            </a:r>
            <a:r>
              <a:rPr lang="en-US" sz="3600" b="1" kern="100" dirty="0">
                <a:effectLst/>
                <a:latin typeface="Aptos"/>
                <a:ea typeface="Aptos"/>
                <a:cs typeface="Times New Roman" panose="02020603050405020304" pitchFamily="18" charset="0"/>
              </a:rPr>
              <a:t> Folder</a:t>
            </a:r>
            <a:endParaRPr lang="en-US" sz="36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600" kern="100" dirty="0">
                <a:effectLst/>
                <a:latin typeface="Aptos"/>
                <a:ea typeface="Aptos"/>
                <a:cs typeface="Times New Roman" panose="02020603050405020304" pitchFamily="18" charset="0"/>
              </a:rPr>
              <a:t>Go to: C:\xampp\htdocs</a:t>
            </a:r>
          </a:p>
          <a:p>
            <a:pPr marL="0" marR="0">
              <a:lnSpc>
                <a:spcPct val="115000"/>
              </a:lnSpc>
              <a:spcBef>
                <a:spcPts val="0"/>
              </a:spcBef>
              <a:spcAft>
                <a:spcPts val="800"/>
              </a:spcAft>
              <a:tabLst>
                <a:tab pos="941705" algn="l"/>
              </a:tabLst>
            </a:pPr>
            <a:r>
              <a:rPr lang="en-US" sz="3600" b="1" kern="100" dirty="0">
                <a:effectLst/>
                <a:latin typeface="Aptos"/>
                <a:ea typeface="Aptos"/>
                <a:cs typeface="Times New Roman" panose="02020603050405020304" pitchFamily="18" charset="0"/>
              </a:rPr>
              <a:t>Step 2: Copy Your Project</a:t>
            </a:r>
            <a:endParaRPr lang="en-US" sz="36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600" kern="100" dirty="0">
                <a:effectLst/>
                <a:latin typeface="Aptos"/>
                <a:ea typeface="Aptos"/>
                <a:cs typeface="Times New Roman" panose="02020603050405020304" pitchFamily="18" charset="0"/>
              </a:rPr>
              <a:t>Copy your entire web project folder into </a:t>
            </a:r>
            <a:r>
              <a:rPr lang="en-US" sz="3600" kern="100" dirty="0" err="1">
                <a:effectLst/>
                <a:latin typeface="Aptos"/>
                <a:ea typeface="Aptos"/>
                <a:cs typeface="Times New Roman" panose="02020603050405020304" pitchFamily="18" charset="0"/>
              </a:rPr>
              <a:t>htdocs</a:t>
            </a:r>
            <a:r>
              <a:rPr lang="en-US" sz="3600" kern="100" dirty="0">
                <a:effectLst/>
                <a:latin typeface="Aptos"/>
                <a:ea typeface="Aptos"/>
                <a:cs typeface="Times New Roman" panose="02020603050405020304" pitchFamily="18" charset="0"/>
              </a:rPr>
              <a:t>.</a:t>
            </a:r>
          </a:p>
          <a:p>
            <a:r>
              <a:rPr lang="en-US" sz="3600" dirty="0">
                <a:effectLst/>
                <a:latin typeface="Aptos"/>
                <a:ea typeface="Aptos"/>
                <a:cs typeface="Times New Roman" panose="02020603050405020304" pitchFamily="18" charset="0"/>
              </a:rPr>
              <a:t>Example: C:\xampp\htdocs\dlc</a:t>
            </a:r>
            <a:endParaRPr lang="en-US" sz="4800" kern="100" dirty="0">
              <a:effectLst/>
              <a:latin typeface="Aptos"/>
              <a:ea typeface="Aptos"/>
              <a:cs typeface="Times New Roman" panose="02020603050405020304" pitchFamily="18" charset="0"/>
            </a:endParaRPr>
          </a:p>
        </p:txBody>
      </p:sp>
    </p:spTree>
    <p:extLst>
      <p:ext uri="{BB962C8B-B14F-4D97-AF65-F5344CB8AC3E}">
        <p14:creationId xmlns:p14="http://schemas.microsoft.com/office/powerpoint/2010/main" val="3645523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948937-73D7-4274-8A50-0ACD911AF51F}"/>
              </a:ext>
            </a:extLst>
          </p:cNvPr>
          <p:cNvPicPr>
            <a:picLocks noChangeAspect="1"/>
          </p:cNvPicPr>
          <p:nvPr/>
        </p:nvPicPr>
        <p:blipFill rotWithShape="1">
          <a:blip r:embed="rId2"/>
          <a:srcRect r="6967"/>
          <a:stretch/>
        </p:blipFill>
        <p:spPr>
          <a:xfrm>
            <a:off x="147436" y="444194"/>
            <a:ext cx="11897127" cy="5744850"/>
          </a:xfrm>
          <a:prstGeom prst="rect">
            <a:avLst/>
          </a:prstGeom>
        </p:spPr>
      </p:pic>
    </p:spTree>
    <p:extLst>
      <p:ext uri="{BB962C8B-B14F-4D97-AF65-F5344CB8AC3E}">
        <p14:creationId xmlns:p14="http://schemas.microsoft.com/office/powerpoint/2010/main" val="27474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5132-D336-4C57-8524-2E34769A6462}"/>
              </a:ext>
            </a:extLst>
          </p:cNvPr>
          <p:cNvSpPr>
            <a:spLocks noGrp="1"/>
          </p:cNvSpPr>
          <p:nvPr>
            <p:ph type="title"/>
          </p:nvPr>
        </p:nvSpPr>
        <p:spPr/>
        <p:txBody>
          <a:bodyPr>
            <a:normAutofit/>
          </a:bodyPr>
          <a:lstStyle/>
          <a:p>
            <a:pPr marL="0" marR="0">
              <a:lnSpc>
                <a:spcPct val="115000"/>
              </a:lnSpc>
              <a:spcBef>
                <a:spcPts val="0"/>
              </a:spcBef>
              <a:spcAft>
                <a:spcPts val="800"/>
              </a:spcAft>
              <a:tabLst>
                <a:tab pos="941705" algn="l"/>
              </a:tabLst>
            </a:pPr>
            <a:r>
              <a:rPr lang="en-US" sz="4400" b="1" kern="100" dirty="0">
                <a:effectLst/>
                <a:latin typeface="Aptos"/>
                <a:ea typeface="Aptos"/>
                <a:cs typeface="Times New Roman" panose="02020603050405020304" pitchFamily="18" charset="0"/>
              </a:rPr>
              <a:t>Step 3: Set up Entry Point</a:t>
            </a:r>
            <a:endParaRPr lang="en-US" sz="4400" kern="100" dirty="0">
              <a:effectLst/>
              <a:latin typeface="Aptos"/>
              <a:ea typeface="Aptos"/>
              <a:cs typeface="Times New Roman" panose="02020603050405020304" pitchFamily="18" charset="0"/>
            </a:endParaRPr>
          </a:p>
        </p:txBody>
      </p:sp>
      <p:sp>
        <p:nvSpPr>
          <p:cNvPr id="4" name="TextBox 3">
            <a:extLst>
              <a:ext uri="{FF2B5EF4-FFF2-40B4-BE49-F238E27FC236}">
                <a16:creationId xmlns:a16="http://schemas.microsoft.com/office/drawing/2014/main" id="{7813FF7F-DFE5-4145-8968-FD0A1768876A}"/>
              </a:ext>
            </a:extLst>
          </p:cNvPr>
          <p:cNvSpPr txBox="1"/>
          <p:nvPr/>
        </p:nvSpPr>
        <p:spPr>
          <a:xfrm>
            <a:off x="345375" y="2130793"/>
            <a:ext cx="11490653" cy="4536242"/>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200" kern="100" dirty="0">
                <a:effectLst/>
                <a:latin typeface="Aptos"/>
                <a:ea typeface="Aptos"/>
                <a:cs typeface="Times New Roman" panose="02020603050405020304" pitchFamily="18" charset="0"/>
              </a:rPr>
              <a:t>Ensure the main file is </a:t>
            </a:r>
            <a:r>
              <a:rPr lang="en-US" sz="3200" kern="100" dirty="0" err="1">
                <a:effectLst/>
                <a:latin typeface="Aptos"/>
                <a:ea typeface="Aptos"/>
                <a:cs typeface="Times New Roman" panose="02020603050405020304" pitchFamily="18" charset="0"/>
              </a:rPr>
              <a:t>index.php</a:t>
            </a:r>
            <a:r>
              <a:rPr lang="en-US" sz="3200" kern="100" dirty="0">
                <a:effectLst/>
                <a:latin typeface="Aptos"/>
                <a:ea typeface="Aptos"/>
                <a:cs typeface="Times New Roman" panose="02020603050405020304" pitchFamily="18" charset="0"/>
              </a:rPr>
              <a:t> or update .</a:t>
            </a:r>
            <a:r>
              <a:rPr lang="en-US" sz="3200" kern="100" dirty="0" err="1">
                <a:effectLst/>
                <a:latin typeface="Aptos"/>
                <a:ea typeface="Aptos"/>
                <a:cs typeface="Times New Roman" panose="02020603050405020304" pitchFamily="18" charset="0"/>
              </a:rPr>
              <a:t>htaccess</a:t>
            </a:r>
            <a:r>
              <a:rPr lang="en-US" sz="3200" kern="100" dirty="0">
                <a:effectLst/>
                <a:latin typeface="Aptos"/>
                <a:ea typeface="Aptos"/>
                <a:cs typeface="Times New Roman" panose="02020603050405020304" pitchFamily="18" charset="0"/>
              </a:rPr>
              <a:t> to point correctly.</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200" kern="100" dirty="0">
                <a:effectLst/>
                <a:latin typeface="Aptos"/>
                <a:ea typeface="Aptos"/>
                <a:cs typeface="Times New Roman" panose="02020603050405020304" pitchFamily="18" charset="0"/>
              </a:rPr>
              <a:t>Update </a:t>
            </a:r>
            <a:r>
              <a:rPr lang="en-US" sz="3200" kern="100" dirty="0" err="1">
                <a:effectLst/>
                <a:latin typeface="Aptos"/>
                <a:ea typeface="Aptos"/>
                <a:cs typeface="Times New Roman" panose="02020603050405020304" pitchFamily="18" charset="0"/>
              </a:rPr>
              <a:t>config.php</a:t>
            </a:r>
            <a:r>
              <a:rPr lang="en-US" sz="3200" kern="100" dirty="0">
                <a:effectLst/>
                <a:latin typeface="Aptos"/>
                <a:ea typeface="Aptos"/>
                <a:cs typeface="Times New Roman" panose="02020603050405020304" pitchFamily="18" charset="0"/>
              </a:rPr>
              <a:t> or .env with:</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3200" kern="100" dirty="0">
                <a:effectLst/>
                <a:latin typeface="Aptos"/>
                <a:ea typeface="Aptos"/>
                <a:cs typeface="Times New Roman" panose="02020603050405020304" pitchFamily="18" charset="0"/>
              </a:rPr>
              <a:t>DB_HOST = localhost</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3200" kern="100" dirty="0">
                <a:effectLst/>
                <a:latin typeface="Aptos"/>
                <a:ea typeface="Aptos"/>
                <a:cs typeface="Times New Roman" panose="02020603050405020304" pitchFamily="18" charset="0"/>
              </a:rPr>
              <a:t>DB_USER =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3200" kern="100" dirty="0">
                <a:effectLst/>
                <a:latin typeface="Aptos"/>
                <a:ea typeface="Aptos"/>
                <a:cs typeface="Times New Roman" panose="02020603050405020304" pitchFamily="18" charset="0"/>
              </a:rPr>
              <a:t>DB_PASSWORD = '******'</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3200" kern="100" dirty="0">
                <a:effectLst/>
                <a:latin typeface="Aptos"/>
                <a:ea typeface="Aptos"/>
                <a:cs typeface="Times New Roman" panose="02020603050405020304" pitchFamily="18" charset="0"/>
              </a:rPr>
              <a:t>DB_NAME = </a:t>
            </a:r>
            <a:r>
              <a:rPr lang="en-US" sz="3200" kern="100" dirty="0" err="1">
                <a:effectLst/>
                <a:latin typeface="Aptos"/>
                <a:ea typeface="Aptos"/>
                <a:cs typeface="Times New Roman" panose="02020603050405020304" pitchFamily="18" charset="0"/>
              </a:rPr>
              <a:t>mint_db</a:t>
            </a:r>
            <a:endParaRPr lang="en-US" sz="3200" kern="100" dirty="0">
              <a:effectLst/>
              <a:latin typeface="Aptos"/>
              <a:ea typeface="Aptos"/>
              <a:cs typeface="Times New Roman" panose="02020603050405020304" pitchFamily="18" charset="0"/>
            </a:endParaRPr>
          </a:p>
        </p:txBody>
      </p:sp>
    </p:spTree>
    <p:extLst>
      <p:ext uri="{BB962C8B-B14F-4D97-AF65-F5344CB8AC3E}">
        <p14:creationId xmlns:p14="http://schemas.microsoft.com/office/powerpoint/2010/main" val="791547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A5D5-2235-498D-9D01-FF30A83C6CDA}"/>
              </a:ext>
            </a:extLst>
          </p:cNvPr>
          <p:cNvSpPr>
            <a:spLocks noGrp="1"/>
          </p:cNvSpPr>
          <p:nvPr>
            <p:ph type="title"/>
          </p:nvPr>
        </p:nvSpPr>
        <p:spPr/>
        <p:txBody>
          <a:bodyPr>
            <a:normAutofit/>
          </a:bodyPr>
          <a:lstStyle/>
          <a:p>
            <a:r>
              <a:rPr lang="en-US" sz="3600" b="1" kern="100" dirty="0">
                <a:effectLst/>
                <a:latin typeface="Aptos"/>
                <a:ea typeface="Aptos"/>
                <a:cs typeface="Times New Roman" panose="02020603050405020304" pitchFamily="18" charset="0"/>
              </a:rPr>
              <a:t>Access Project</a:t>
            </a:r>
            <a:endParaRPr lang="en-US" sz="3600" dirty="0"/>
          </a:p>
        </p:txBody>
      </p:sp>
      <p:sp>
        <p:nvSpPr>
          <p:cNvPr id="4" name="TextBox 3">
            <a:extLst>
              <a:ext uri="{FF2B5EF4-FFF2-40B4-BE49-F238E27FC236}">
                <a16:creationId xmlns:a16="http://schemas.microsoft.com/office/drawing/2014/main" id="{3E9028C9-AE1C-4CD8-B4A7-82EBD8490622}"/>
              </a:ext>
            </a:extLst>
          </p:cNvPr>
          <p:cNvSpPr txBox="1"/>
          <p:nvPr/>
        </p:nvSpPr>
        <p:spPr>
          <a:xfrm>
            <a:off x="825366" y="2514455"/>
            <a:ext cx="10780144" cy="2171428"/>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600" kern="100" dirty="0">
                <a:effectLst/>
                <a:latin typeface="Aptos"/>
                <a:ea typeface="Aptos"/>
                <a:cs typeface="Times New Roman" panose="02020603050405020304" pitchFamily="18" charset="0"/>
              </a:rPr>
              <a:t>Open your browser and go to:</a:t>
            </a:r>
          </a:p>
          <a:p>
            <a:pPr marL="742950" marR="0" lvl="1" indent="-285750">
              <a:lnSpc>
                <a:spcPct val="115000"/>
              </a:lnSpc>
              <a:spcBef>
                <a:spcPts val="0"/>
              </a:spcBef>
              <a:spcAft>
                <a:spcPts val="800"/>
              </a:spcAft>
              <a:buSzPts val="1000"/>
              <a:buFont typeface="Courier New" panose="02070309020205020404" pitchFamily="49" charset="0"/>
              <a:buChar char="o"/>
              <a:tabLst>
                <a:tab pos="914400" algn="l"/>
                <a:tab pos="941705" algn="l"/>
              </a:tabLst>
            </a:pPr>
            <a:r>
              <a:rPr lang="en-US" sz="3600" kern="100" dirty="0">
                <a:effectLst/>
                <a:latin typeface="Aptos"/>
                <a:ea typeface="Aptos"/>
                <a:cs typeface="Times New Roman" panose="02020603050405020304" pitchFamily="18" charset="0"/>
              </a:rPr>
              <a:t>http://localhost/dlc</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941705" algn="l"/>
              </a:tabLst>
            </a:pPr>
            <a:r>
              <a:rPr lang="en-US" sz="3600" kern="100" dirty="0">
                <a:effectLst/>
                <a:latin typeface="Aptos"/>
                <a:ea typeface="Aptos"/>
                <a:cs typeface="Times New Roman" panose="02020603050405020304" pitchFamily="18" charset="0"/>
              </a:rPr>
              <a:t>The site should load if the setup is correct.</a:t>
            </a:r>
          </a:p>
        </p:txBody>
      </p:sp>
    </p:spTree>
    <p:extLst>
      <p:ext uri="{BB962C8B-B14F-4D97-AF65-F5344CB8AC3E}">
        <p14:creationId xmlns:p14="http://schemas.microsoft.com/office/powerpoint/2010/main" val="14694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FFEF-FC59-45B8-87C1-B940937E485E}"/>
              </a:ext>
            </a:extLst>
          </p:cNvPr>
          <p:cNvSpPr>
            <a:spLocks noGrp="1"/>
          </p:cNvSpPr>
          <p:nvPr>
            <p:ph type="title"/>
          </p:nvPr>
        </p:nvSpPr>
        <p:spPr>
          <a:xfrm>
            <a:off x="838200" y="499879"/>
            <a:ext cx="10515600" cy="1325563"/>
          </a:xfrm>
        </p:spPr>
        <p:txBody>
          <a:bodyPr/>
          <a:lstStyle/>
          <a:p>
            <a:r>
              <a:rPr lang="en-US" dirty="0"/>
              <a:t>What is </a:t>
            </a:r>
            <a:r>
              <a:rPr lang="en-US" dirty="0" err="1"/>
              <a:t>xampp</a:t>
            </a:r>
            <a:endParaRPr lang="en-US" dirty="0"/>
          </a:p>
        </p:txBody>
      </p:sp>
      <p:sp>
        <p:nvSpPr>
          <p:cNvPr id="3" name="Rectangle 1">
            <a:extLst>
              <a:ext uri="{FF2B5EF4-FFF2-40B4-BE49-F238E27FC236}">
                <a16:creationId xmlns:a16="http://schemas.microsoft.com/office/drawing/2014/main" id="{2EE252D9-1994-49BB-BD7A-F1B99FC3CFE8}"/>
              </a:ext>
            </a:extLst>
          </p:cNvPr>
          <p:cNvSpPr>
            <a:spLocks noChangeArrowheads="1"/>
          </p:cNvSpPr>
          <p:nvPr/>
        </p:nvSpPr>
        <p:spPr bwMode="auto">
          <a:xfrm>
            <a:off x="368483" y="1690688"/>
            <a:ext cx="11290434"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XAMPP</a:t>
            </a:r>
            <a:r>
              <a:rPr kumimoji="0" lang="en-US" altLang="en-US" sz="2400" b="0" i="0" u="none" strike="noStrike" cap="none" normalizeH="0" baseline="0" dirty="0">
                <a:ln>
                  <a:noFill/>
                </a:ln>
                <a:solidFill>
                  <a:schemeClr val="tx1"/>
                </a:solidFill>
                <a:effectLst/>
                <a:latin typeface="Arial" panose="020B0604020202020204" pitchFamily="34" charset="0"/>
              </a:rPr>
              <a:t> is a free, open-source software package designed to create a </a:t>
            </a:r>
            <a:r>
              <a:rPr kumimoji="0" lang="en-US" altLang="en-US" sz="2400" b="1" i="0" u="none" strike="noStrike" cap="none" normalizeH="0" baseline="0" dirty="0">
                <a:ln>
                  <a:noFill/>
                </a:ln>
                <a:solidFill>
                  <a:schemeClr val="tx1"/>
                </a:solidFill>
                <a:effectLst/>
                <a:latin typeface="Arial" panose="020B0604020202020204" pitchFamily="34" charset="0"/>
              </a:rPr>
              <a:t>local web server environment</a:t>
            </a:r>
            <a:r>
              <a:rPr kumimoji="0" lang="en-US" altLang="en-US" sz="2400" b="0" i="0" u="none" strike="noStrike" cap="none" normalizeH="0" baseline="0" dirty="0">
                <a:ln>
                  <a:noFill/>
                </a:ln>
                <a:solidFill>
                  <a:schemeClr val="tx1"/>
                </a:solidFill>
                <a:effectLst/>
                <a:latin typeface="Arial" panose="020B0604020202020204" pitchFamily="34" charset="0"/>
              </a:rPr>
              <a:t> on your personal computer. For training purposes, XAMPP is a fundamental tool for </a:t>
            </a:r>
            <a:r>
              <a:rPr kumimoji="0" lang="en-US" altLang="en-US" sz="2400" b="1" i="0" u="none" strike="noStrike" cap="none" normalizeH="0" baseline="0" dirty="0">
                <a:ln>
                  <a:noFill/>
                </a:ln>
                <a:solidFill>
                  <a:schemeClr val="tx1"/>
                </a:solidFill>
                <a:effectLst/>
                <a:latin typeface="Arial" panose="020B0604020202020204" pitchFamily="34" charset="0"/>
              </a:rPr>
              <a:t>beginners and developers</a:t>
            </a:r>
            <a:r>
              <a:rPr kumimoji="0" lang="en-US" altLang="en-US" sz="2400" b="0" i="0" u="none" strike="noStrike" cap="none" normalizeH="0" baseline="0" dirty="0">
                <a:ln>
                  <a:noFill/>
                </a:ln>
                <a:solidFill>
                  <a:schemeClr val="tx1"/>
                </a:solidFill>
                <a:effectLst/>
                <a:latin typeface="Arial" panose="020B0604020202020204" pitchFamily="34" charset="0"/>
              </a:rPr>
              <a:t> to learn, build, and test web applications (especially those using PHP and MySQL) without needing a live, internet-connected server.</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It simulates a real web server environment, providing a safe, isolated space to experiment and perfect your code before deployment</a:t>
            </a:r>
          </a:p>
        </p:txBody>
      </p:sp>
    </p:spTree>
    <p:extLst>
      <p:ext uri="{BB962C8B-B14F-4D97-AF65-F5344CB8AC3E}">
        <p14:creationId xmlns:p14="http://schemas.microsoft.com/office/powerpoint/2010/main" val="164404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1625-66A1-433A-AF10-F7A55725375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B67EB46-400D-42AF-8C13-67698E19CA55}"/>
              </a:ext>
            </a:extLst>
          </p:cNvPr>
          <p:cNvPicPr>
            <a:picLocks noChangeAspect="1"/>
          </p:cNvPicPr>
          <p:nvPr/>
        </p:nvPicPr>
        <p:blipFill>
          <a:blip r:embed="rId2"/>
          <a:stretch>
            <a:fillRect/>
          </a:stretch>
        </p:blipFill>
        <p:spPr>
          <a:xfrm>
            <a:off x="216296" y="575808"/>
            <a:ext cx="11894161" cy="5340624"/>
          </a:xfrm>
          <a:prstGeom prst="rect">
            <a:avLst/>
          </a:prstGeom>
        </p:spPr>
      </p:pic>
    </p:spTree>
    <p:extLst>
      <p:ext uri="{BB962C8B-B14F-4D97-AF65-F5344CB8AC3E}">
        <p14:creationId xmlns:p14="http://schemas.microsoft.com/office/powerpoint/2010/main" val="1457542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70AE4D4E-F335-4EB0-85F0-CE434633AE67}"/>
              </a:ext>
            </a:extLst>
          </p:cNvPr>
          <p:cNvSpPr>
            <a:spLocks noChangeArrowheads="1"/>
          </p:cNvSpPr>
          <p:nvPr/>
        </p:nvSpPr>
        <p:spPr bwMode="auto">
          <a:xfrm>
            <a:off x="171650" y="1911694"/>
            <a:ext cx="11848699" cy="443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Changing the default port numbers in XAMPP is a common troubleshooting step, especially when the default ports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a:t>
            </a:r>
            <a:r>
              <a:rPr kumimoji="0" lang="en-US" altLang="en-US" sz="3200" b="1" i="0" u="none" strike="noStrike" cap="none" normalizeH="0" baseline="0" dirty="0">
                <a:ln>
                  <a:noFill/>
                </a:ln>
                <a:solidFill>
                  <a:schemeClr val="tx1"/>
                </a:solidFill>
                <a:effectLst/>
                <a:latin typeface="Arial" panose="020B0604020202020204" pitchFamily="34" charset="0"/>
              </a:rPr>
              <a:t>Apache: 80/443</a:t>
            </a:r>
            <a:r>
              <a:rPr kumimoji="0" lang="en-US" altLang="en-US" sz="3200" b="0" i="0" u="none" strike="noStrike" cap="none" normalizeH="0" baseline="0" dirty="0">
                <a:ln>
                  <a:noFill/>
                </a:ln>
                <a:solidFill>
                  <a:schemeClr val="tx1"/>
                </a:solidFill>
                <a:effectLst/>
                <a:latin typeface="Arial" panose="020B0604020202020204" pitchFamily="34" charset="0"/>
              </a:rPr>
              <a:t>, </a:t>
            </a:r>
            <a:r>
              <a:rPr kumimoji="0" lang="en-US" altLang="en-US" sz="3200" b="1" i="0" u="none" strike="noStrike" cap="none" normalizeH="0" baseline="0" dirty="0">
                <a:ln>
                  <a:noFill/>
                </a:ln>
                <a:solidFill>
                  <a:schemeClr val="tx1"/>
                </a:solidFill>
                <a:effectLst/>
                <a:latin typeface="Arial" panose="020B0604020202020204" pitchFamily="34" charset="0"/>
              </a:rPr>
              <a:t>MySQL: 3306</a:t>
            </a:r>
            <a:r>
              <a:rPr kumimoji="0" lang="en-US" altLang="en-US" sz="3200" b="0" i="0" u="none" strike="noStrike" cap="none" normalizeH="0" baseline="0" dirty="0">
                <a:ln>
                  <a:noFill/>
                </a:ln>
                <a:solidFill>
                  <a:schemeClr val="tx1"/>
                </a:solidFill>
                <a:effectLst/>
                <a:latin typeface="Arial" panose="020B0604020202020204" pitchFamily="34" charset="0"/>
              </a:rPr>
              <a:t>) are already in use by other software (like Skype or another MySQL installation).</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You need to change the port for </a:t>
            </a:r>
            <a:r>
              <a:rPr kumimoji="0" lang="en-US" altLang="en-US" sz="3200" b="1" i="0" u="none" strike="noStrike" cap="none" normalizeH="0" baseline="0" dirty="0">
                <a:ln>
                  <a:noFill/>
                </a:ln>
                <a:solidFill>
                  <a:schemeClr val="tx1"/>
                </a:solidFill>
                <a:effectLst/>
                <a:latin typeface="Arial" panose="020B0604020202020204" pitchFamily="34" charset="0"/>
              </a:rPr>
              <a:t>Apache</a:t>
            </a:r>
            <a:r>
              <a:rPr kumimoji="0" lang="en-US" altLang="en-US" sz="3200" b="0" i="0" u="none" strike="noStrike" cap="none" normalizeH="0" baseline="0" dirty="0">
                <a:ln>
                  <a:noFill/>
                </a:ln>
                <a:solidFill>
                  <a:schemeClr val="tx1"/>
                </a:solidFill>
                <a:effectLst/>
                <a:latin typeface="Arial" panose="020B0604020202020204" pitchFamily="34" charset="0"/>
              </a:rPr>
              <a:t> (the web server) and potentially </a:t>
            </a:r>
            <a:r>
              <a:rPr kumimoji="0" lang="en-US" altLang="en-US" sz="3200" b="1" i="0" u="none" strike="noStrike" cap="none" normalizeH="0" baseline="0" dirty="0">
                <a:ln>
                  <a:noFill/>
                </a:ln>
                <a:solidFill>
                  <a:schemeClr val="tx1"/>
                </a:solidFill>
                <a:effectLst/>
                <a:latin typeface="Arial" panose="020B0604020202020204" pitchFamily="34" charset="0"/>
              </a:rPr>
              <a:t>MySQL</a:t>
            </a:r>
            <a:r>
              <a:rPr kumimoji="0" lang="en-US" altLang="en-US" sz="3200" b="0" i="0" u="none" strike="noStrike" cap="none" normalizeH="0" baseline="0" dirty="0">
                <a:ln>
                  <a:noFill/>
                </a:ln>
                <a:solidFill>
                  <a:schemeClr val="tx1"/>
                </a:solidFill>
                <a:effectLst/>
                <a:latin typeface="Arial" panose="020B0604020202020204" pitchFamily="34" charset="0"/>
              </a:rPr>
              <a:t> (the database).</a:t>
            </a:r>
          </a:p>
        </p:txBody>
      </p:sp>
      <p:sp>
        <p:nvSpPr>
          <p:cNvPr id="4" name="Rectangle 2">
            <a:extLst>
              <a:ext uri="{FF2B5EF4-FFF2-40B4-BE49-F238E27FC236}">
                <a16:creationId xmlns:a16="http://schemas.microsoft.com/office/drawing/2014/main" id="{C03B44EC-E32B-4CE8-AF75-B365A110DAFA}"/>
              </a:ext>
            </a:extLst>
          </p:cNvPr>
          <p:cNvSpPr>
            <a:spLocks noGrp="1" noChangeArrowheads="1"/>
          </p:cNvSpPr>
          <p:nvPr>
            <p:ph type="title"/>
          </p:nvPr>
        </p:nvSpPr>
        <p:spPr bwMode="auto">
          <a:xfrm>
            <a:off x="575894" y="869883"/>
            <a:ext cx="80874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effectLst/>
                <a:latin typeface="Arial" panose="020B0604020202020204" pitchFamily="34" charset="0"/>
              </a:rPr>
              <a:t>Changing the default port numbers</a:t>
            </a:r>
          </a:p>
        </p:txBody>
      </p:sp>
    </p:spTree>
    <p:extLst>
      <p:ext uri="{BB962C8B-B14F-4D97-AF65-F5344CB8AC3E}">
        <p14:creationId xmlns:p14="http://schemas.microsoft.com/office/powerpoint/2010/main" val="784913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03B44EC-E32B-4CE8-AF75-B365A110DAFA}"/>
              </a:ext>
            </a:extLst>
          </p:cNvPr>
          <p:cNvSpPr>
            <a:spLocks noGrp="1" noChangeArrowheads="1"/>
          </p:cNvSpPr>
          <p:nvPr>
            <p:ph type="title"/>
          </p:nvPr>
        </p:nvSpPr>
        <p:spPr bwMode="auto">
          <a:xfrm>
            <a:off x="575894" y="808328"/>
            <a:ext cx="881818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effectLst/>
                <a:latin typeface="Google Sans"/>
              </a:rPr>
              <a:t>A. </a:t>
            </a:r>
            <a:r>
              <a:rPr kumimoji="0" lang="en-US" altLang="en-US" sz="4400" b="1" i="0" u="none" strike="noStrike" cap="none" normalizeH="0" baseline="0" dirty="0">
                <a:ln>
                  <a:noFill/>
                </a:ln>
                <a:effectLst/>
                <a:latin typeface="Google Sans Text"/>
              </a:rPr>
              <a:t>Modify </a:t>
            </a:r>
            <a:r>
              <a:rPr kumimoji="0" lang="en-US" altLang="en-US" sz="4800" b="1" i="0" u="none" strike="noStrike" cap="none" normalizeH="0" baseline="0" dirty="0" err="1">
                <a:ln>
                  <a:noFill/>
                </a:ln>
                <a:effectLst/>
                <a:latin typeface="Google Sans Text"/>
              </a:rPr>
              <a:t>httpd.conf</a:t>
            </a:r>
            <a:r>
              <a:rPr kumimoji="0" lang="en-US" altLang="en-US" sz="4400" b="1" i="0" u="none" strike="noStrike" cap="none" normalizeH="0" baseline="0" dirty="0">
                <a:ln>
                  <a:noFill/>
                </a:ln>
                <a:effectLst/>
                <a:latin typeface="Google Sans Text"/>
              </a:rPr>
              <a:t> (HTTP Port 80)</a:t>
            </a:r>
            <a:endParaRPr kumimoji="0" lang="en-US" altLang="en-US" sz="4400" b="1" i="0" u="none" strike="noStrike" cap="none" normalizeH="0" baseline="0" dirty="0">
              <a:ln>
                <a:noFill/>
              </a:ln>
              <a:effectLst/>
              <a:latin typeface="Google Sans"/>
            </a:endParaRPr>
          </a:p>
        </p:txBody>
      </p:sp>
      <p:sp>
        <p:nvSpPr>
          <p:cNvPr id="2" name="Rectangle 1">
            <a:extLst>
              <a:ext uri="{FF2B5EF4-FFF2-40B4-BE49-F238E27FC236}">
                <a16:creationId xmlns:a16="http://schemas.microsoft.com/office/drawing/2014/main" id="{1FBB1245-BC79-4721-92E2-4A569DF1F863}"/>
              </a:ext>
            </a:extLst>
          </p:cNvPr>
          <p:cNvSpPr>
            <a:spLocks noChangeArrowheads="1"/>
          </p:cNvSpPr>
          <p:nvPr/>
        </p:nvSpPr>
        <p:spPr bwMode="auto">
          <a:xfrm>
            <a:off x="248634" y="2382085"/>
            <a:ext cx="11407559" cy="398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3200" b="0" i="0" u="none" strike="noStrike" cap="none" normalizeH="0" baseline="0" dirty="0">
                <a:ln>
                  <a:noFill/>
                </a:ln>
                <a:solidFill>
                  <a:schemeClr val="tx1"/>
                </a:solidFill>
                <a:effectLst/>
                <a:latin typeface="Google Sans Text"/>
              </a:rPr>
              <a:t>Open the </a:t>
            </a:r>
            <a:r>
              <a:rPr kumimoji="0" lang="en-US" altLang="en-US" sz="3200" b="1" i="0" u="none" strike="noStrike" cap="none" normalizeH="0" baseline="0" dirty="0">
                <a:ln>
                  <a:noFill/>
                </a:ln>
                <a:solidFill>
                  <a:schemeClr val="tx1"/>
                </a:solidFill>
                <a:effectLst/>
                <a:latin typeface="Google Sans Text"/>
              </a:rPr>
              <a:t>XAMPP Control Panel</a:t>
            </a:r>
            <a:r>
              <a:rPr kumimoji="0" lang="en-US" altLang="en-US" sz="32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3200" b="0" i="0" u="none" strike="noStrike" cap="none" normalizeH="0" baseline="0" dirty="0">
                <a:ln>
                  <a:noFill/>
                </a:ln>
                <a:solidFill>
                  <a:schemeClr val="tx1"/>
                </a:solidFill>
                <a:effectLst/>
                <a:latin typeface="Google Sans Text"/>
              </a:rPr>
              <a:t>Click the </a:t>
            </a:r>
            <a:r>
              <a:rPr kumimoji="0" lang="en-US" altLang="en-US" sz="3200" b="1" i="0" u="none" strike="noStrike" cap="none" normalizeH="0" baseline="0" dirty="0">
                <a:ln>
                  <a:noFill/>
                </a:ln>
                <a:solidFill>
                  <a:schemeClr val="tx1"/>
                </a:solidFill>
                <a:effectLst/>
                <a:latin typeface="Google Sans Text"/>
              </a:rPr>
              <a:t>Config</a:t>
            </a:r>
            <a:r>
              <a:rPr kumimoji="0" lang="en-US" altLang="en-US" sz="3200" b="0" i="0" u="none" strike="noStrike" cap="none" normalizeH="0" baseline="0" dirty="0">
                <a:ln>
                  <a:noFill/>
                </a:ln>
                <a:solidFill>
                  <a:schemeClr val="tx1"/>
                </a:solidFill>
                <a:effectLst/>
                <a:latin typeface="Google Sans Text"/>
              </a:rPr>
              <a:t> button next to the Apache module and select </a:t>
            </a:r>
            <a:r>
              <a:rPr kumimoji="0" lang="en-US" altLang="en-US" sz="3200" b="1" i="0" u="none" strike="noStrike" cap="none" normalizeH="0" baseline="0" dirty="0" err="1">
                <a:ln>
                  <a:noFill/>
                </a:ln>
                <a:solidFill>
                  <a:schemeClr val="tx1"/>
                </a:solidFill>
                <a:effectLst/>
                <a:latin typeface="Google Sans Text"/>
              </a:rPr>
              <a:t>httpd.conf</a:t>
            </a:r>
            <a:r>
              <a:rPr kumimoji="0" lang="en-US" altLang="en-US" sz="32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3200" b="0" i="0" u="none" strike="noStrike" cap="none" normalizeH="0" baseline="0" dirty="0">
                <a:ln>
                  <a:noFill/>
                </a:ln>
                <a:solidFill>
                  <a:schemeClr val="tx1"/>
                </a:solidFill>
                <a:effectLst/>
                <a:latin typeface="Google Sans Text"/>
              </a:rPr>
              <a:t>In the text editor, find and change the following two lines to your desired port (e.g., 8080):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Google Sans Text"/>
              </a:rPr>
              <a:t>Find: Listen 80 Change to: </a:t>
            </a:r>
            <a:r>
              <a:rPr kumimoji="0" lang="en-US" altLang="en-US" sz="3200" b="1" i="0" u="none" strike="noStrike" cap="none" normalizeH="0" baseline="0" dirty="0">
                <a:ln>
                  <a:noFill/>
                </a:ln>
                <a:solidFill>
                  <a:schemeClr val="tx1"/>
                </a:solidFill>
                <a:effectLst/>
                <a:latin typeface="Google Sans Text"/>
              </a:rPr>
              <a:t>Listen 8080</a:t>
            </a:r>
            <a:endParaRPr kumimoji="0" lang="en-US" altLang="en-US" sz="32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3200" b="1" i="0" u="none" strike="noStrike" cap="none" normalizeH="0" baseline="0" dirty="0">
                <a:ln>
                  <a:noFill/>
                </a:ln>
                <a:solidFill>
                  <a:schemeClr val="tx1"/>
                </a:solidFill>
                <a:effectLst/>
                <a:latin typeface="Google Sans Text"/>
              </a:rPr>
              <a:t>Save</a:t>
            </a:r>
            <a:r>
              <a:rPr kumimoji="0" lang="en-US" altLang="en-US" sz="3200" b="0" i="0" u="none" strike="noStrike" cap="none" normalizeH="0" baseline="0" dirty="0">
                <a:ln>
                  <a:noFill/>
                </a:ln>
                <a:solidFill>
                  <a:schemeClr val="tx1"/>
                </a:solidFill>
                <a:effectLst/>
                <a:latin typeface="Google Sans Text"/>
              </a:rPr>
              <a:t> and close the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071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B502-4C3A-41C3-8C2E-16817B3DEC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38AD64-82A4-4CD1-8659-930E62199422}"/>
              </a:ext>
            </a:extLst>
          </p:cNvPr>
          <p:cNvPicPr>
            <a:picLocks noChangeAspect="1"/>
          </p:cNvPicPr>
          <p:nvPr/>
        </p:nvPicPr>
        <p:blipFill>
          <a:blip r:embed="rId2"/>
          <a:stretch>
            <a:fillRect/>
          </a:stretch>
        </p:blipFill>
        <p:spPr>
          <a:xfrm>
            <a:off x="37788" y="444346"/>
            <a:ext cx="12116423" cy="5969307"/>
          </a:xfrm>
          <a:prstGeom prst="rect">
            <a:avLst/>
          </a:prstGeom>
        </p:spPr>
      </p:pic>
    </p:spTree>
    <p:extLst>
      <p:ext uri="{BB962C8B-B14F-4D97-AF65-F5344CB8AC3E}">
        <p14:creationId xmlns:p14="http://schemas.microsoft.com/office/powerpoint/2010/main" val="930430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BE2992-830E-4D70-B042-B73DE449D1B6}"/>
              </a:ext>
            </a:extLst>
          </p:cNvPr>
          <p:cNvPicPr>
            <a:picLocks noChangeAspect="1"/>
          </p:cNvPicPr>
          <p:nvPr/>
        </p:nvPicPr>
        <p:blipFill>
          <a:blip r:embed="rId2"/>
          <a:stretch>
            <a:fillRect/>
          </a:stretch>
        </p:blipFill>
        <p:spPr>
          <a:xfrm>
            <a:off x="5563402" y="-1"/>
            <a:ext cx="6628598" cy="6864851"/>
          </a:xfrm>
          <a:prstGeom prst="rect">
            <a:avLst/>
          </a:prstGeom>
        </p:spPr>
      </p:pic>
      <p:sp>
        <p:nvSpPr>
          <p:cNvPr id="5" name="Rectangle 1">
            <a:extLst>
              <a:ext uri="{FF2B5EF4-FFF2-40B4-BE49-F238E27FC236}">
                <a16:creationId xmlns:a16="http://schemas.microsoft.com/office/drawing/2014/main" id="{02136F24-F92E-4905-A245-0AE1B9CA5DD2}"/>
              </a:ext>
            </a:extLst>
          </p:cNvPr>
          <p:cNvSpPr>
            <a:spLocks noGrp="1" noChangeArrowheads="1"/>
          </p:cNvSpPr>
          <p:nvPr>
            <p:ph type="title"/>
          </p:nvPr>
        </p:nvSpPr>
        <p:spPr bwMode="auto">
          <a:xfrm>
            <a:off x="202931" y="1231881"/>
            <a:ext cx="4888833"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Google Sans Text"/>
              </a:rPr>
              <a:t>Open the </a:t>
            </a:r>
            <a:r>
              <a:rPr kumimoji="0" lang="en-US" altLang="en-US" sz="2400" b="1" i="0" u="none" strike="noStrike" cap="none" normalizeH="0" baseline="0" dirty="0">
                <a:ln>
                  <a:noFill/>
                </a:ln>
                <a:solidFill>
                  <a:schemeClr val="tx1"/>
                </a:solidFill>
                <a:effectLst/>
                <a:latin typeface="Google Sans Text"/>
              </a:rPr>
              <a:t>XAMPP Control Panel</a:t>
            </a:r>
            <a:r>
              <a:rPr kumimoji="0" lang="en-US" altLang="en-US" sz="24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Google Sans Text"/>
              </a:rPr>
              <a:t>Click the </a:t>
            </a:r>
            <a:r>
              <a:rPr kumimoji="0" lang="en-US" altLang="en-US" sz="2400" b="1" i="0" u="none" strike="noStrike" cap="none" normalizeH="0" baseline="0" dirty="0">
                <a:ln>
                  <a:noFill/>
                </a:ln>
                <a:solidFill>
                  <a:schemeClr val="tx1"/>
                </a:solidFill>
                <a:effectLst/>
                <a:latin typeface="Google Sans Text"/>
              </a:rPr>
              <a:t>Config</a:t>
            </a:r>
            <a:r>
              <a:rPr kumimoji="0" lang="en-US" altLang="en-US" sz="2400" b="0" i="0" u="none" strike="noStrike" cap="none" normalizeH="0" baseline="0" dirty="0">
                <a:ln>
                  <a:noFill/>
                </a:ln>
                <a:solidFill>
                  <a:schemeClr val="tx1"/>
                </a:solidFill>
                <a:effectLst/>
                <a:latin typeface="Google Sans Text"/>
              </a:rPr>
              <a:t> button next to the Apache module and select </a:t>
            </a:r>
            <a:r>
              <a:rPr kumimoji="0" lang="en-US" altLang="en-US" sz="2400" b="1" i="0" u="none" strike="noStrike" cap="none" normalizeH="0" baseline="0" dirty="0" err="1">
                <a:ln>
                  <a:noFill/>
                </a:ln>
                <a:solidFill>
                  <a:schemeClr val="tx1"/>
                </a:solidFill>
                <a:effectLst/>
                <a:latin typeface="Google Sans Text"/>
              </a:rPr>
              <a:t>httpd.conf</a:t>
            </a:r>
            <a:r>
              <a:rPr kumimoji="0" lang="en-US" altLang="en-US" sz="2400" b="0" i="0" u="none" strike="noStrike" cap="none" normalizeH="0" baseline="0" dirty="0">
                <a:ln>
                  <a:noFill/>
                </a:ln>
                <a:solidFill>
                  <a:schemeClr val="tx1"/>
                </a:solidFill>
                <a:effectLst/>
                <a:latin typeface="Google Sans Text"/>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Google Sans Text"/>
              </a:rPr>
              <a:t>In the text editor, find and change the following two lines to your desired port (e.g., 8080):</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Google Sans Text"/>
              </a:rPr>
              <a:t>Find: Listen 80 Change to: </a:t>
            </a:r>
            <a:r>
              <a:rPr kumimoji="0" lang="en-US" altLang="en-US" sz="2400" b="1" i="0" u="none" strike="noStrike" cap="none" normalizeH="0" baseline="0" dirty="0">
                <a:ln>
                  <a:noFill/>
                </a:ln>
                <a:solidFill>
                  <a:schemeClr val="tx1"/>
                </a:solidFill>
                <a:effectLst/>
                <a:latin typeface="Google Sans Text"/>
              </a:rPr>
              <a:t>Listen 8080</a:t>
            </a:r>
            <a:endParaRPr kumimoji="0" lang="en-US" altLang="en-US"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Google Sans Text"/>
              </a:rPr>
              <a:t>Save</a:t>
            </a:r>
            <a:r>
              <a:rPr kumimoji="0" lang="en-US" altLang="en-US" sz="2400" b="0" i="0" u="none" strike="noStrike" cap="none" normalizeH="0" baseline="0" dirty="0">
                <a:ln>
                  <a:noFill/>
                </a:ln>
                <a:solidFill>
                  <a:schemeClr val="tx1"/>
                </a:solidFill>
                <a:effectLst/>
                <a:latin typeface="Google Sans Text"/>
              </a:rPr>
              <a:t> and close the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6032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C410-1A13-4CDD-BC33-882472D034A1}"/>
              </a:ext>
            </a:extLst>
          </p:cNvPr>
          <p:cNvSpPr>
            <a:spLocks noGrp="1"/>
          </p:cNvSpPr>
          <p:nvPr>
            <p:ph type="title"/>
          </p:nvPr>
        </p:nvSpPr>
        <p:spPr>
          <a:xfrm>
            <a:off x="838200" y="116646"/>
            <a:ext cx="10515600" cy="1325563"/>
          </a:xfrm>
        </p:spPr>
        <p:txBody>
          <a:bodyPr/>
          <a:lstStyle/>
          <a:p>
            <a:r>
              <a:rPr kumimoji="0" lang="en-US" altLang="en-US" sz="4400" b="1" i="0" u="none" strike="noStrike" cap="none" normalizeH="0" baseline="0" dirty="0">
                <a:ln>
                  <a:noFill/>
                </a:ln>
                <a:solidFill>
                  <a:schemeClr val="tx1"/>
                </a:solidFill>
                <a:effectLst/>
                <a:latin typeface="Arial" panose="020B0604020202020204" pitchFamily="34" charset="0"/>
              </a:rPr>
              <a:t>Change MySQL Port</a:t>
            </a:r>
            <a:br>
              <a:rPr kumimoji="0" lang="en-US" altLang="en-US" sz="4400" b="1" i="0" u="none" strike="noStrike" cap="none" normalizeH="0" baseline="0" dirty="0">
                <a:ln>
                  <a:noFill/>
                </a:ln>
                <a:solidFill>
                  <a:schemeClr val="tx1"/>
                </a:solidFill>
                <a:effectLst/>
                <a:latin typeface="Arial" panose="020B0604020202020204" pitchFamily="34" charset="0"/>
              </a:rPr>
            </a:br>
            <a:endParaRPr lang="en-US" dirty="0"/>
          </a:p>
        </p:txBody>
      </p:sp>
      <p:sp>
        <p:nvSpPr>
          <p:cNvPr id="3" name="Rectangle 1">
            <a:extLst>
              <a:ext uri="{FF2B5EF4-FFF2-40B4-BE49-F238E27FC236}">
                <a16:creationId xmlns:a16="http://schemas.microsoft.com/office/drawing/2014/main" id="{9EA868F7-066E-4322-AE77-3B7C53963E2C}"/>
              </a:ext>
            </a:extLst>
          </p:cNvPr>
          <p:cNvSpPr>
            <a:spLocks noChangeArrowheads="1"/>
          </p:cNvSpPr>
          <p:nvPr/>
        </p:nvSpPr>
        <p:spPr bwMode="auto">
          <a:xfrm>
            <a:off x="440634" y="877467"/>
            <a:ext cx="11310732" cy="647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Arial" panose="020B0604020202020204" pitchFamily="34" charset="0"/>
              </a:rPr>
              <a:t>The MySQL database uses port 3306 by default.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A. Modify </a:t>
            </a:r>
            <a:r>
              <a:rPr kumimoji="0" lang="en-US" altLang="en-US" sz="2800" b="1" i="0" u="none" strike="noStrike" cap="none" normalizeH="0" baseline="0" dirty="0">
                <a:ln>
                  <a:noFill/>
                </a:ln>
                <a:solidFill>
                  <a:schemeClr val="tx1"/>
                </a:solidFill>
                <a:effectLst/>
                <a:latin typeface="Arial Unicode MS"/>
              </a:rPr>
              <a:t>my.ini</a:t>
            </a:r>
            <a:r>
              <a:rPr kumimoji="0" lang="en-US" altLang="en-US" sz="2800" b="1" i="0" u="none" strike="noStrike" cap="none" normalizeH="0" baseline="0" dirty="0">
                <a:ln>
                  <a:noFill/>
                </a:ln>
                <a:solidFill>
                  <a:schemeClr val="tx1"/>
                </a:solidFill>
                <a:effectLst/>
              </a:rPr>
              <a:t> (MySQL Port 3306)</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800" b="0" i="0" u="none" strike="noStrike" cap="none" normalizeH="0" baseline="0" dirty="0">
                <a:ln>
                  <a:noFill/>
                </a:ln>
                <a:solidFill>
                  <a:schemeClr val="tx1"/>
                </a:solidFill>
                <a:effectLst/>
                <a:latin typeface="Arial" panose="020B0604020202020204" pitchFamily="34" charset="0"/>
              </a:rPr>
              <a:t>Open the </a:t>
            </a:r>
            <a:r>
              <a:rPr kumimoji="0" lang="en-US" altLang="en-US" sz="2800" b="1" i="0" u="none" strike="noStrike" cap="none" normalizeH="0" baseline="0" dirty="0">
                <a:ln>
                  <a:noFill/>
                </a:ln>
                <a:solidFill>
                  <a:schemeClr val="tx1"/>
                </a:solidFill>
                <a:effectLst/>
                <a:latin typeface="Arial" panose="020B0604020202020204" pitchFamily="34" charset="0"/>
              </a:rPr>
              <a:t>XAMPP Control Panel</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800" b="0" i="0" u="none" strike="noStrike" cap="none" normalizeH="0" baseline="0" dirty="0">
                <a:ln>
                  <a:noFill/>
                </a:ln>
                <a:solidFill>
                  <a:schemeClr val="tx1"/>
                </a:solidFill>
                <a:effectLst/>
                <a:latin typeface="Arial" panose="020B0604020202020204" pitchFamily="34" charset="0"/>
              </a:rPr>
              <a:t>Click the </a:t>
            </a:r>
            <a:r>
              <a:rPr kumimoji="0" lang="en-US" altLang="en-US" sz="2800" b="1" i="0" u="none" strike="noStrike" cap="none" normalizeH="0" baseline="0" dirty="0">
                <a:ln>
                  <a:noFill/>
                </a:ln>
                <a:solidFill>
                  <a:schemeClr val="tx1"/>
                </a:solidFill>
                <a:effectLst/>
                <a:latin typeface="Arial" panose="020B0604020202020204" pitchFamily="34" charset="0"/>
              </a:rPr>
              <a:t>Config</a:t>
            </a:r>
            <a:r>
              <a:rPr kumimoji="0" lang="en-US" altLang="en-US" sz="2800" b="0" i="0" u="none" strike="noStrike" cap="none" normalizeH="0" baseline="0" dirty="0">
                <a:ln>
                  <a:noFill/>
                </a:ln>
                <a:solidFill>
                  <a:schemeClr val="tx1"/>
                </a:solidFill>
                <a:effectLst/>
                <a:latin typeface="Arial" panose="020B0604020202020204" pitchFamily="34" charset="0"/>
              </a:rPr>
              <a:t> button next to the MySQL module and select </a:t>
            </a:r>
            <a:r>
              <a:rPr kumimoji="0" lang="en-US" altLang="en-US" sz="2800" b="1" i="0" u="none" strike="noStrike" cap="none" normalizeH="0" baseline="0" dirty="0">
                <a:ln>
                  <a:noFill/>
                </a:ln>
                <a:solidFill>
                  <a:schemeClr val="tx1"/>
                </a:solidFill>
                <a:effectLst/>
                <a:latin typeface="Arial Unicode MS"/>
              </a:rPr>
              <a:t>my.ini</a:t>
            </a:r>
            <a:r>
              <a:rPr kumimoji="0" lang="en-US" altLang="en-US" sz="2800" b="0" i="0" u="none" strike="noStrike" cap="none" normalizeH="0" baseline="0" dirty="0">
                <a:ln>
                  <a:noFill/>
                </a:ln>
                <a:solidFill>
                  <a:schemeClr val="tx1"/>
                </a:solidFill>
                <a:effectLst/>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800" b="0" i="0" u="none" strike="noStrike" cap="none" normalizeH="0" baseline="0" dirty="0">
                <a:ln>
                  <a:noFill/>
                </a:ln>
                <a:solidFill>
                  <a:schemeClr val="tx1"/>
                </a:solidFill>
                <a:effectLst/>
                <a:latin typeface="Arial" panose="020B0604020202020204" pitchFamily="34" charset="0"/>
              </a:rPr>
              <a:t>In the text editor, find and change the port number (e.g., 3307) in the following two locations: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Under </a:t>
            </a:r>
            <a:r>
              <a:rPr kumimoji="0" lang="en-US" altLang="en-US" sz="2800" b="0" i="0" u="none" strike="noStrike" cap="none" normalizeH="0" baseline="0" dirty="0">
                <a:ln>
                  <a:noFill/>
                </a:ln>
                <a:solidFill>
                  <a:schemeClr val="tx1"/>
                </a:solidFill>
                <a:effectLst/>
                <a:latin typeface="Arial Unicode MS"/>
              </a:rPr>
              <a:t>[client]</a:t>
            </a:r>
            <a:r>
              <a:rPr kumimoji="0" lang="en-US" altLang="en-US" sz="2800" b="0" i="0" u="none" strike="noStrike" cap="none" normalizeH="0" baseline="0" dirty="0">
                <a:ln>
                  <a:noFill/>
                </a:ln>
                <a:solidFill>
                  <a:schemeClr val="tx1"/>
                </a:solidFill>
                <a:effectLst/>
              </a:rPr>
              <a:t>: Find: </a:t>
            </a:r>
            <a:r>
              <a:rPr kumimoji="0" lang="en-US" altLang="en-US" sz="2800" b="0" i="0" u="none" strike="noStrike" cap="none" normalizeH="0" baseline="0" dirty="0">
                <a:ln>
                  <a:noFill/>
                </a:ln>
                <a:solidFill>
                  <a:schemeClr val="tx1"/>
                </a:solidFill>
                <a:effectLst/>
                <a:latin typeface="Arial Unicode MS"/>
              </a:rPr>
              <a:t>port=3306</a:t>
            </a:r>
            <a:r>
              <a:rPr kumimoji="0" lang="en-US" altLang="en-US" sz="2800" b="0" i="0" u="none" strike="noStrike" cap="none" normalizeH="0" baseline="0" dirty="0">
                <a:ln>
                  <a:noFill/>
                </a:ln>
                <a:solidFill>
                  <a:schemeClr val="tx1"/>
                </a:solidFill>
                <a:effectLst/>
              </a:rPr>
              <a:t> </a:t>
            </a:r>
            <a:r>
              <a:rPr kumimoji="0" lang="en-US" altLang="en-US" sz="2800" b="0" i="0" u="none" strike="noStrike" cap="none" normalizeH="0" baseline="0" dirty="0">
                <a:ln>
                  <a:noFill/>
                </a:ln>
                <a:solidFill>
                  <a:schemeClr val="tx1"/>
                </a:solidFill>
                <a:effectLst/>
                <a:latin typeface="Arial" panose="020B0604020202020204" pitchFamily="34" charset="0"/>
              </a:rPr>
              <a:t>Change to: </a:t>
            </a:r>
            <a:r>
              <a:rPr kumimoji="0" lang="en-US" altLang="en-US" sz="2800" b="1" i="0" u="none" strike="noStrike" cap="none" normalizeH="0" baseline="0" dirty="0">
                <a:ln>
                  <a:noFill/>
                </a:ln>
                <a:solidFill>
                  <a:schemeClr val="tx1"/>
                </a:solidFill>
                <a:effectLst/>
                <a:latin typeface="Arial Unicode MS"/>
              </a:rPr>
              <a:t>port=3307</a:t>
            </a:r>
            <a:endParaRPr kumimoji="0" lang="en-US" altLang="en-US" sz="28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Under </a:t>
            </a:r>
            <a:r>
              <a:rPr kumimoji="0" lang="en-US" altLang="en-US" sz="2800" b="0"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err="1">
                <a:ln>
                  <a:noFill/>
                </a:ln>
                <a:solidFill>
                  <a:schemeClr val="tx1"/>
                </a:solidFill>
                <a:effectLst/>
                <a:latin typeface="Arial Unicode MS"/>
              </a:rPr>
              <a:t>mysqld</a:t>
            </a:r>
            <a:r>
              <a:rPr kumimoji="0" lang="en-US" altLang="en-US" sz="2800" b="0" i="0" u="none" strike="noStrike" cap="none" normalizeH="0" baseline="0" dirty="0">
                <a:ln>
                  <a:noFill/>
                </a:ln>
                <a:solidFill>
                  <a:schemeClr val="tx1"/>
                </a:solidFill>
                <a:effectLst/>
                <a:latin typeface="Arial Unicode MS"/>
              </a:rPr>
              <a:t>]</a:t>
            </a:r>
            <a:r>
              <a:rPr kumimoji="0" lang="en-US" altLang="en-US" sz="2800" b="0" i="0" u="none" strike="noStrike" cap="none" normalizeH="0" baseline="0" dirty="0">
                <a:ln>
                  <a:noFill/>
                </a:ln>
                <a:solidFill>
                  <a:schemeClr val="tx1"/>
                </a:solidFill>
                <a:effectLst/>
              </a:rPr>
              <a:t>: Find: </a:t>
            </a:r>
            <a:r>
              <a:rPr kumimoji="0" lang="en-US" altLang="en-US" sz="2800" b="0" i="0" u="none" strike="noStrike" cap="none" normalizeH="0" baseline="0" dirty="0">
                <a:ln>
                  <a:noFill/>
                </a:ln>
                <a:solidFill>
                  <a:schemeClr val="tx1"/>
                </a:solidFill>
                <a:effectLst/>
                <a:latin typeface="Arial Unicode MS"/>
              </a:rPr>
              <a:t>port=3306</a:t>
            </a:r>
            <a:r>
              <a:rPr kumimoji="0" lang="en-US" altLang="en-US" sz="2800" b="0" i="0" u="none" strike="noStrike" cap="none" normalizeH="0" baseline="0" dirty="0">
                <a:ln>
                  <a:noFill/>
                </a:ln>
                <a:solidFill>
                  <a:schemeClr val="tx1"/>
                </a:solidFill>
                <a:effectLst/>
              </a:rPr>
              <a:t> </a:t>
            </a:r>
            <a:r>
              <a:rPr kumimoji="0" lang="en-US" altLang="en-US" sz="2800" b="0" i="0" u="none" strike="noStrike" cap="none" normalizeH="0" baseline="0" dirty="0">
                <a:ln>
                  <a:noFill/>
                </a:ln>
                <a:solidFill>
                  <a:schemeClr val="tx1"/>
                </a:solidFill>
                <a:effectLst/>
                <a:latin typeface="Arial" panose="020B0604020202020204" pitchFamily="34" charset="0"/>
              </a:rPr>
              <a:t>Change to: </a:t>
            </a:r>
            <a:r>
              <a:rPr kumimoji="0" lang="en-US" altLang="en-US" sz="2800" b="1" i="0" u="none" strike="noStrike" cap="none" normalizeH="0" baseline="0" dirty="0">
                <a:ln>
                  <a:noFill/>
                </a:ln>
                <a:solidFill>
                  <a:schemeClr val="tx1"/>
                </a:solidFill>
                <a:effectLst/>
                <a:latin typeface="Arial Unicode MS"/>
              </a:rPr>
              <a:t>port=3307</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21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0C5E-FD5C-4BC8-AFA2-CEF473066762}"/>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A4F594D4-2FB7-403A-8641-47430D82F0E8}"/>
              </a:ext>
            </a:extLst>
          </p:cNvPr>
          <p:cNvSpPr/>
          <p:nvPr/>
        </p:nvSpPr>
        <p:spPr>
          <a:xfrm>
            <a:off x="0" y="0"/>
            <a:ext cx="12192000"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 name="Action Button: Go Forward or Next 3">
            <a:hlinkClick r:id="rId2" highlightClick="1"/>
            <a:extLst>
              <a:ext uri="{FF2B5EF4-FFF2-40B4-BE49-F238E27FC236}">
                <a16:creationId xmlns:a16="http://schemas.microsoft.com/office/drawing/2014/main" id="{01DFE69D-0F9F-4C61-AF05-AB1249AFB2B4}"/>
              </a:ext>
            </a:extLst>
          </p:cNvPr>
          <p:cNvSpPr/>
          <p:nvPr/>
        </p:nvSpPr>
        <p:spPr>
          <a:xfrm>
            <a:off x="3627783" y="2057400"/>
            <a:ext cx="5347252" cy="3021496"/>
          </a:xfrm>
          <a:prstGeom prst="actionButtonForwardNext">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148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5DF420-4C18-4C14-A327-85C3D4ADC3E1}"/>
              </a:ext>
            </a:extLst>
          </p:cNvPr>
          <p:cNvSpPr>
            <a:spLocks noGrp="1" noChangeArrowheads="1"/>
          </p:cNvSpPr>
          <p:nvPr>
            <p:ph type="title"/>
          </p:nvPr>
        </p:nvSpPr>
        <p:spPr bwMode="auto">
          <a:xfrm>
            <a:off x="491690" y="460652"/>
            <a:ext cx="11289632" cy="169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To export a database from XAMPP, you'll primarily use </a:t>
            </a:r>
            <a:r>
              <a:rPr kumimoji="0" lang="en-US" altLang="en-US" sz="2400" b="1" i="0" u="none" strike="noStrike" cap="none" normalizeH="0" baseline="0" dirty="0">
                <a:ln>
                  <a:noFill/>
                </a:ln>
                <a:solidFill>
                  <a:schemeClr val="tx1"/>
                </a:solidFill>
                <a:effectLst/>
              </a:rPr>
              <a:t>phpMyAdmin</a:t>
            </a:r>
            <a:r>
              <a:rPr kumimoji="0" lang="en-US" altLang="en-US" sz="2400" b="0" i="0" u="none" strike="noStrike" cap="none" normalizeH="0" baseline="0" dirty="0">
                <a:ln>
                  <a:noFill/>
                </a:ln>
                <a:solidFill>
                  <a:schemeClr val="tx1"/>
                </a:solidFill>
                <a:effectLst/>
              </a:rPr>
              <a:t>, the web interface for managing your MySQL/MariaDB databases. This process creates a .</a:t>
            </a:r>
            <a:r>
              <a:rPr kumimoji="0" lang="en-US" altLang="en-US" sz="2400" b="0" i="0" u="none" strike="noStrike" cap="none" normalizeH="0" baseline="0" dirty="0" err="1">
                <a:ln>
                  <a:noFill/>
                </a:ln>
                <a:solidFill>
                  <a:schemeClr val="tx1"/>
                </a:solidFill>
                <a:effectLst/>
              </a:rPr>
              <a:t>sql</a:t>
            </a:r>
            <a:r>
              <a:rPr kumimoji="0" lang="en-US" altLang="en-US" sz="2400" b="0" i="0" u="none" strike="noStrike" cap="none" normalizeH="0" baseline="0" dirty="0">
                <a:ln>
                  <a:noFill/>
                </a:ln>
                <a:solidFill>
                  <a:schemeClr val="tx1"/>
                </a:solidFill>
                <a:effectLst/>
              </a:rPr>
              <a:t> file containing all the database structure and data. </a:t>
            </a:r>
          </a:p>
        </p:txBody>
      </p:sp>
      <p:sp>
        <p:nvSpPr>
          <p:cNvPr id="4" name="Rectangle 2">
            <a:extLst>
              <a:ext uri="{FF2B5EF4-FFF2-40B4-BE49-F238E27FC236}">
                <a16:creationId xmlns:a16="http://schemas.microsoft.com/office/drawing/2014/main" id="{94BCB1A6-B3E4-428B-B33C-7D9B97AA335C}"/>
              </a:ext>
            </a:extLst>
          </p:cNvPr>
          <p:cNvSpPr>
            <a:spLocks noChangeArrowheads="1"/>
          </p:cNvSpPr>
          <p:nvPr/>
        </p:nvSpPr>
        <p:spPr bwMode="auto">
          <a:xfrm>
            <a:off x="335280" y="2336449"/>
            <a:ext cx="11521440" cy="4455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Start XAMPP Modules:</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Open the </a:t>
            </a:r>
            <a:r>
              <a:rPr kumimoji="0" lang="en-US" altLang="en-US" sz="2400" b="1" i="0" u="none" strike="noStrike" cap="none" normalizeH="0" baseline="0" dirty="0">
                <a:ln>
                  <a:noFill/>
                </a:ln>
                <a:solidFill>
                  <a:schemeClr val="tx1"/>
                </a:solidFill>
                <a:effectLst/>
                <a:latin typeface="+mj-lt"/>
              </a:rPr>
              <a:t>XAMPP Control Panel</a:t>
            </a:r>
            <a:r>
              <a:rPr kumimoji="0" lang="en-US" altLang="en-US" sz="24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Ensure both the </a:t>
            </a:r>
            <a:r>
              <a:rPr kumimoji="0" lang="en-US" altLang="en-US" sz="2400" b="1" i="0" u="none" strike="noStrike" cap="none" normalizeH="0" baseline="0" dirty="0">
                <a:ln>
                  <a:noFill/>
                </a:ln>
                <a:solidFill>
                  <a:schemeClr val="tx1"/>
                </a:solidFill>
                <a:effectLst/>
                <a:latin typeface="+mj-lt"/>
              </a:rPr>
              <a:t>Apache</a:t>
            </a:r>
            <a:r>
              <a:rPr kumimoji="0" lang="en-US" altLang="en-US" sz="2400" b="0" i="0" u="none" strike="noStrike" cap="none" normalizeH="0" baseline="0" dirty="0">
                <a:ln>
                  <a:noFill/>
                </a:ln>
                <a:solidFill>
                  <a:schemeClr val="tx1"/>
                </a:solidFill>
                <a:effectLst/>
                <a:latin typeface="+mj-lt"/>
              </a:rPr>
              <a:t> and </a:t>
            </a:r>
            <a:r>
              <a:rPr kumimoji="0" lang="en-US" altLang="en-US" sz="2400" b="1" i="0" u="none" strike="noStrike" cap="none" normalizeH="0" baseline="0" dirty="0">
                <a:ln>
                  <a:noFill/>
                </a:ln>
                <a:solidFill>
                  <a:schemeClr val="tx1"/>
                </a:solidFill>
                <a:effectLst/>
                <a:latin typeface="+mj-lt"/>
              </a:rPr>
              <a:t>MySQL</a:t>
            </a:r>
            <a:r>
              <a:rPr kumimoji="0" lang="en-US" altLang="en-US" sz="2400" b="0" i="0" u="none" strike="noStrike" cap="none" normalizeH="0" baseline="0" dirty="0">
                <a:ln>
                  <a:noFill/>
                </a:ln>
                <a:solidFill>
                  <a:schemeClr val="tx1"/>
                </a:solidFill>
                <a:effectLst/>
                <a:latin typeface="+mj-lt"/>
              </a:rPr>
              <a:t> modules are running (they should have green status indicators).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j-lt"/>
              </a:rPr>
              <a:t>Access phpMyAdmin:</a:t>
            </a:r>
            <a:endParaRPr kumimoji="0" lang="en-US" altLang="en-US"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Click the </a:t>
            </a:r>
            <a:r>
              <a:rPr kumimoji="0" lang="en-US" altLang="en-US" sz="2400" b="1" i="0" u="none" strike="noStrike" cap="none" normalizeH="0" baseline="0" dirty="0">
                <a:ln>
                  <a:noFill/>
                </a:ln>
                <a:solidFill>
                  <a:schemeClr val="tx1"/>
                </a:solidFill>
                <a:effectLst/>
                <a:latin typeface="+mj-lt"/>
              </a:rPr>
              <a:t>Admin</a:t>
            </a:r>
            <a:r>
              <a:rPr kumimoji="0" lang="en-US" altLang="en-US" sz="2400" b="0" i="0" u="none" strike="noStrike" cap="none" normalizeH="0" baseline="0" dirty="0">
                <a:ln>
                  <a:noFill/>
                </a:ln>
                <a:solidFill>
                  <a:schemeClr val="tx1"/>
                </a:solidFill>
                <a:effectLst/>
                <a:latin typeface="+mj-lt"/>
              </a:rPr>
              <a:t> button next to the MySQL module in the XAMPP Control Panel, or open your web browser and go to http://localhost/phpmyadmin/.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846333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F74706-08A8-44EF-AA3D-D98953C750DC}"/>
              </a:ext>
            </a:extLst>
          </p:cNvPr>
          <p:cNvPicPr>
            <a:picLocks noChangeAspect="1"/>
          </p:cNvPicPr>
          <p:nvPr/>
        </p:nvPicPr>
        <p:blipFill>
          <a:blip r:embed="rId2"/>
          <a:stretch>
            <a:fillRect/>
          </a:stretch>
        </p:blipFill>
        <p:spPr>
          <a:xfrm>
            <a:off x="132730" y="1882448"/>
            <a:ext cx="12059270" cy="4883401"/>
          </a:xfrm>
          <a:prstGeom prst="rect">
            <a:avLst/>
          </a:prstGeom>
        </p:spPr>
      </p:pic>
      <p:sp>
        <p:nvSpPr>
          <p:cNvPr id="5" name="Rectangle 1">
            <a:extLst>
              <a:ext uri="{FF2B5EF4-FFF2-40B4-BE49-F238E27FC236}">
                <a16:creationId xmlns:a16="http://schemas.microsoft.com/office/drawing/2014/main" id="{69811AC9-CDC3-4962-B4FC-3485DF42363D}"/>
              </a:ext>
            </a:extLst>
          </p:cNvPr>
          <p:cNvSpPr>
            <a:spLocks noGrp="1" noChangeArrowheads="1"/>
          </p:cNvSpPr>
          <p:nvPr>
            <p:ph type="title"/>
          </p:nvPr>
        </p:nvSpPr>
        <p:spPr bwMode="auto">
          <a:xfrm>
            <a:off x="406859" y="92151"/>
            <a:ext cx="11511012"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Select the Database: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the left sidebar of the phpMyAdmin interface, </a:t>
            </a:r>
            <a:r>
              <a:rPr kumimoji="0" lang="en-US" altLang="en-US" sz="1800" b="1" i="0" u="none" strike="noStrike" cap="none" normalizeH="0" baseline="0" dirty="0">
                <a:ln>
                  <a:noFill/>
                </a:ln>
                <a:solidFill>
                  <a:schemeClr val="tx1"/>
                </a:solidFill>
                <a:effectLst/>
                <a:latin typeface="Arial" panose="020B0604020202020204" pitchFamily="34" charset="0"/>
              </a:rPr>
              <a:t>click the name of the database</a:t>
            </a:r>
            <a:r>
              <a:rPr kumimoji="0" lang="en-US" altLang="en-US" sz="1800" b="0" i="0" u="none" strike="noStrike" cap="none" normalizeH="0" baseline="0" dirty="0">
                <a:ln>
                  <a:noFill/>
                </a:ln>
                <a:solidFill>
                  <a:schemeClr val="tx1"/>
                </a:solidFill>
                <a:effectLst/>
                <a:latin typeface="Arial" panose="020B0604020202020204" pitchFamily="34" charset="0"/>
              </a:rPr>
              <a:t> you want to export.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Go to Export Tab:</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selecting the database, click the </a:t>
            </a:r>
            <a:r>
              <a:rPr kumimoji="0" lang="en-US" altLang="en-US" sz="1800" b="1" i="0" u="none" strike="noStrike" cap="none" normalizeH="0" baseline="0" dirty="0">
                <a:ln>
                  <a:noFill/>
                </a:ln>
                <a:solidFill>
                  <a:schemeClr val="tx1"/>
                </a:solidFill>
                <a:effectLst/>
                <a:latin typeface="Arial" panose="020B0604020202020204" pitchFamily="34" charset="0"/>
              </a:rPr>
              <a:t>Export</a:t>
            </a:r>
            <a:r>
              <a:rPr kumimoji="0" lang="en-US" altLang="en-US" sz="1800" b="0" i="0" u="none" strike="noStrike" cap="none" normalizeH="0" baseline="0" dirty="0">
                <a:ln>
                  <a:noFill/>
                </a:ln>
                <a:solidFill>
                  <a:schemeClr val="tx1"/>
                </a:solidFill>
                <a:effectLst/>
                <a:latin typeface="Arial" panose="020B0604020202020204" pitchFamily="34" charset="0"/>
              </a:rPr>
              <a:t> tab at the top of the main window.</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951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725108" y="87815"/>
            <a:ext cx="10463177" cy="750462"/>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algn="ctr"/>
            <a:r>
              <a:rPr lang="" altLang="en-US" sz="4800" b="1" dirty="0">
                <a:sym typeface="+mn-ea"/>
              </a:rPr>
              <a:t>Session - 3</a:t>
            </a:r>
            <a:endParaRPr lang="" altLang="en-US" sz="4800" b="1" dirty="0"/>
          </a:p>
        </p:txBody>
      </p:sp>
      <p:sp>
        <p:nvSpPr>
          <p:cNvPr id="4" name="TextBox 3">
            <a:extLst>
              <a:ext uri="{FF2B5EF4-FFF2-40B4-BE49-F238E27FC236}">
                <a16:creationId xmlns:a16="http://schemas.microsoft.com/office/drawing/2014/main" id="{471C85AB-9668-47D2-B975-47B0ED02CA24}"/>
              </a:ext>
            </a:extLst>
          </p:cNvPr>
          <p:cNvSpPr txBox="1"/>
          <p:nvPr/>
        </p:nvSpPr>
        <p:spPr>
          <a:xfrm>
            <a:off x="566220" y="592914"/>
            <a:ext cx="6338886" cy="646331"/>
          </a:xfrm>
          <a:prstGeom prst="rect">
            <a:avLst/>
          </a:prstGeom>
          <a:noFill/>
        </p:spPr>
        <p:txBody>
          <a:bodyPr wrap="square">
            <a:spAutoFit/>
          </a:bodyPr>
          <a:lstStyle/>
          <a:p>
            <a:r>
              <a:rPr lang="en-US" sz="3600" b="1" dirty="0"/>
              <a:t>Common </a:t>
            </a:r>
          </a:p>
        </p:txBody>
      </p:sp>
      <p:sp>
        <p:nvSpPr>
          <p:cNvPr id="3" name="Rectangle 1">
            <a:extLst>
              <a:ext uri="{FF2B5EF4-FFF2-40B4-BE49-F238E27FC236}">
                <a16:creationId xmlns:a16="http://schemas.microsoft.com/office/drawing/2014/main" id="{EDAD40A7-C7F6-46D4-AA31-14F852C63F5D}"/>
              </a:ext>
            </a:extLst>
          </p:cNvPr>
          <p:cNvSpPr>
            <a:spLocks noChangeArrowheads="1"/>
          </p:cNvSpPr>
          <p:nvPr/>
        </p:nvSpPr>
        <p:spPr bwMode="auto">
          <a:xfrm>
            <a:off x="352425" y="1179611"/>
            <a:ext cx="11663984" cy="604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j-lt"/>
              </a:rPr>
              <a:t>Learning Objectives: Basic XAMPP Errors and How to Solve Them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j-lt"/>
              </a:rPr>
              <a:t>By the end of this lesson/module, learners will be able to:</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mj-lt"/>
              </a:rPr>
              <a:t>Identify common XAMPP errors</a:t>
            </a:r>
            <a:r>
              <a:rPr kumimoji="0" lang="en-US" altLang="en-US" sz="2000" b="0" i="0" u="none" strike="noStrike" cap="none" normalizeH="0" baseline="0" dirty="0">
                <a:ln>
                  <a:noFill/>
                </a:ln>
                <a:solidFill>
                  <a:schemeClr val="tx1"/>
                </a:solidFill>
                <a:effectLst/>
                <a:latin typeface="+mj-lt"/>
              </a:rPr>
              <a:t> that occur during installation, startup, or usage (e.g., Apache not starting, MySQL not responding, port conflicts).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mj-lt"/>
              </a:rPr>
              <a:t>Explain the causes</a:t>
            </a:r>
            <a:r>
              <a:rPr kumimoji="0" lang="en-US" altLang="en-US" sz="2000" b="0" i="0" u="none" strike="noStrike" cap="none" normalizeH="0" baseline="0" dirty="0">
                <a:ln>
                  <a:noFill/>
                </a:ln>
                <a:solidFill>
                  <a:schemeClr val="tx1"/>
                </a:solidFill>
                <a:effectLst/>
                <a:latin typeface="+mj-lt"/>
              </a:rPr>
              <a:t> of basic XAMPP errors, including issues with port allocation, missing files, configuration errors, or permission problems.</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mj-lt"/>
              </a:rPr>
              <a:t>Use the XAMPP Control Panel logs</a:t>
            </a:r>
            <a:r>
              <a:rPr kumimoji="0" lang="en-US" altLang="en-US" sz="2000" b="0" i="0" u="none" strike="noStrike" cap="none" normalizeH="0" baseline="0" dirty="0">
                <a:ln>
                  <a:noFill/>
                </a:ln>
                <a:solidFill>
                  <a:schemeClr val="tx1"/>
                </a:solidFill>
                <a:effectLst/>
                <a:latin typeface="+mj-lt"/>
              </a:rPr>
              <a:t> to diagnose and interpret error messages effectively.</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chemeClr val="tx1"/>
                </a:solidFill>
                <a:effectLst/>
                <a:latin typeface="+mj-lt"/>
              </a:rPr>
              <a:t>Apply troubleshooting techniques</a:t>
            </a:r>
            <a:r>
              <a:rPr kumimoji="0" lang="en-US" altLang="en-US" sz="2000" b="0" i="0" u="none" strike="noStrike" cap="none" normalizeH="0" baseline="0" dirty="0">
                <a:ln>
                  <a:noFill/>
                </a:ln>
                <a:solidFill>
                  <a:schemeClr val="tx1"/>
                </a:solidFill>
                <a:effectLst/>
                <a:latin typeface="+mj-lt"/>
              </a:rPr>
              <a:t> to fix common problems such as: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j-lt"/>
              </a:rPr>
              <a:t>Changing default ports (e.g., Apache from port 80 to 8080).</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j-lt"/>
              </a:rPr>
              <a:t>Reconfiguring MySQL settings when the service fails to start.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mj-lt"/>
              </a:rPr>
              <a:t>Resolving conflicts with other applications (e.g., Skype, IIS).</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chemeClr val="tx1"/>
                </a:solidFill>
                <a:effectLst/>
                <a:latin typeface="+mj-lt"/>
              </a:rPr>
              <a:t>Modify configuration files</a:t>
            </a:r>
            <a:r>
              <a:rPr kumimoji="0" lang="en-US" altLang="en-US" sz="2000" b="0" i="0" u="none" strike="noStrike" cap="none" normalizeH="0" baseline="0" dirty="0">
                <a:ln>
                  <a:noFill/>
                </a:ln>
                <a:solidFill>
                  <a:schemeClr val="tx1"/>
                </a:solidFill>
                <a:effectLst/>
                <a:latin typeface="+mj-lt"/>
              </a:rPr>
              <a:t> (e.g., </a:t>
            </a:r>
            <a:r>
              <a:rPr kumimoji="0" lang="en-US" altLang="en-US" sz="2000" b="0" i="0" u="none" strike="noStrike" cap="none" normalizeH="0" baseline="0" dirty="0" err="1">
                <a:ln>
                  <a:noFill/>
                </a:ln>
                <a:solidFill>
                  <a:schemeClr val="tx1"/>
                </a:solidFill>
                <a:effectLst/>
                <a:latin typeface="+mj-lt"/>
              </a:rPr>
              <a:t>httpd.conf</a:t>
            </a:r>
            <a:r>
              <a:rPr kumimoji="0" lang="en-US" altLang="en-US" sz="2000" b="0" i="0" u="none" strike="noStrike" cap="none" normalizeH="0" baseline="0" dirty="0">
                <a:ln>
                  <a:noFill/>
                </a:ln>
                <a:solidFill>
                  <a:schemeClr val="tx1"/>
                </a:solidFill>
                <a:effectLst/>
                <a:latin typeface="+mj-lt"/>
              </a:rPr>
              <a:t>, my.ini) to resolve startup and service errors.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146140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31DE-7B35-4630-B62D-6D750F3E8A05}"/>
              </a:ext>
            </a:extLst>
          </p:cNvPr>
          <p:cNvSpPr>
            <a:spLocks noGrp="1"/>
          </p:cNvSpPr>
          <p:nvPr>
            <p:ph type="title"/>
          </p:nvPr>
        </p:nvSpPr>
        <p:spPr>
          <a:xfrm>
            <a:off x="462246" y="1093749"/>
            <a:ext cx="11029616" cy="988332"/>
          </a:xfrm>
        </p:spPr>
        <p:txBody>
          <a:bodyPr>
            <a:noAutofit/>
          </a:bodyPr>
          <a:lstStyle/>
          <a:p>
            <a:pPr marL="0" marR="0" lvl="0" indent="0" defTabSz="914400" rtl="0" eaLnBrk="0" fontAlgn="base" latinLnBrk="0" hangingPunct="0">
              <a:lnSpc>
                <a:spcPct val="100000"/>
              </a:lnSpc>
              <a:spcBef>
                <a:spcPct val="0"/>
              </a:spcBef>
              <a:spcAft>
                <a:spcPct val="0"/>
              </a:spcAft>
              <a:tabLst/>
            </a:pPr>
            <a:r>
              <a:rPr kumimoji="0" lang="en-US" altLang="en-US" sz="4000" b="1" i="0" u="none" strike="noStrike" cap="none" normalizeH="0" baseline="0" dirty="0">
                <a:ln>
                  <a:noFill/>
                </a:ln>
                <a:effectLst/>
                <a:latin typeface="Google Sans"/>
              </a:rPr>
              <a:t>Key Components (The Acronym)</a:t>
            </a:r>
            <a:br>
              <a:rPr kumimoji="0" lang="en-US" altLang="en-US" sz="4000" b="1" i="0" u="none" strike="noStrike" cap="none" normalizeH="0" baseline="0" dirty="0">
                <a:ln>
                  <a:noFill/>
                </a:ln>
                <a:effectLst/>
                <a:latin typeface="Google Sans"/>
              </a:rPr>
            </a:br>
            <a:r>
              <a:rPr kumimoji="0" lang="en-US" altLang="en-US" sz="2400" b="0" i="0" u="none" strike="noStrike" cap="none" normalizeH="0" baseline="0" dirty="0">
                <a:ln>
                  <a:noFill/>
                </a:ln>
                <a:effectLst/>
                <a:latin typeface="Google Sans Text"/>
              </a:rPr>
              <a:t>The name XAMPP is an acronym representing the core components included in the</a:t>
            </a:r>
            <a:br>
              <a:rPr kumimoji="0" lang="en-US" altLang="en-US" sz="2400" b="0" i="0" u="none" strike="noStrike" cap="none" normalizeH="0" baseline="0" dirty="0">
                <a:ln>
                  <a:noFill/>
                </a:ln>
                <a:effectLst/>
              </a:rPr>
            </a:br>
            <a:br>
              <a:rPr kumimoji="0" lang="en-US" altLang="en-US" sz="5400" b="0" i="0" u="none" strike="noStrike" cap="none" normalizeH="0" baseline="0" dirty="0">
                <a:ln>
                  <a:noFill/>
                </a:ln>
                <a:effectLst/>
                <a:latin typeface="Arial" panose="020B0604020202020204" pitchFamily="34" charset="0"/>
              </a:rPr>
            </a:br>
            <a:endParaRPr lang="en-US" sz="2400" dirty="0"/>
          </a:p>
        </p:txBody>
      </p:sp>
      <p:graphicFrame>
        <p:nvGraphicFramePr>
          <p:cNvPr id="3" name="Table 2">
            <a:extLst>
              <a:ext uri="{FF2B5EF4-FFF2-40B4-BE49-F238E27FC236}">
                <a16:creationId xmlns:a16="http://schemas.microsoft.com/office/drawing/2014/main" id="{D69DDBB6-E1A9-442C-A2C6-EE839008C3C2}"/>
              </a:ext>
            </a:extLst>
          </p:cNvPr>
          <p:cNvGraphicFramePr>
            <a:graphicFrameLocks noGrp="1"/>
          </p:cNvGraphicFramePr>
          <p:nvPr>
            <p:extLst>
              <p:ext uri="{D42A27DB-BD31-4B8C-83A1-F6EECF244321}">
                <p14:modId xmlns:p14="http://schemas.microsoft.com/office/powerpoint/2010/main" val="396754779"/>
              </p:ext>
            </p:extLst>
          </p:nvPr>
        </p:nvGraphicFramePr>
        <p:xfrm>
          <a:off x="462246" y="1757892"/>
          <a:ext cx="11426725" cy="4836623"/>
        </p:xfrm>
        <a:graphic>
          <a:graphicData uri="http://schemas.openxmlformats.org/drawingml/2006/table">
            <a:tbl>
              <a:tblPr>
                <a:tableStyleId>{616DA210-FB5B-4158-B5E0-FEB733F419BA}</a:tableStyleId>
              </a:tblPr>
              <a:tblGrid>
                <a:gridCol w="1886645">
                  <a:extLst>
                    <a:ext uri="{9D8B030D-6E8A-4147-A177-3AD203B41FA5}">
                      <a16:colId xmlns:a16="http://schemas.microsoft.com/office/drawing/2014/main" val="3226569134"/>
                    </a:ext>
                  </a:extLst>
                </a:gridCol>
                <a:gridCol w="3584876">
                  <a:extLst>
                    <a:ext uri="{9D8B030D-6E8A-4147-A177-3AD203B41FA5}">
                      <a16:colId xmlns:a16="http://schemas.microsoft.com/office/drawing/2014/main" val="1386046881"/>
                    </a:ext>
                  </a:extLst>
                </a:gridCol>
                <a:gridCol w="5955204">
                  <a:extLst>
                    <a:ext uri="{9D8B030D-6E8A-4147-A177-3AD203B41FA5}">
                      <a16:colId xmlns:a16="http://schemas.microsoft.com/office/drawing/2014/main" val="2736132906"/>
                    </a:ext>
                  </a:extLst>
                </a:gridCol>
              </a:tblGrid>
              <a:tr h="334338">
                <a:tc>
                  <a:txBody>
                    <a:bodyPr/>
                    <a:lstStyle/>
                    <a:p>
                      <a:r>
                        <a:rPr lang="en-US" sz="2000" b="1">
                          <a:effectLst/>
                        </a:rPr>
                        <a:t>Letter</a:t>
                      </a:r>
                      <a:endParaRPr lang="en-US" sz="2000">
                        <a:effectLst/>
                        <a:latin typeface="Google Sans Text"/>
                      </a:endParaRPr>
                    </a:p>
                  </a:txBody>
                  <a:tcPr marL="55940" marR="55940" marT="27970" marB="27970" anchor="ctr"/>
                </a:tc>
                <a:tc>
                  <a:txBody>
                    <a:bodyPr/>
                    <a:lstStyle/>
                    <a:p>
                      <a:r>
                        <a:rPr lang="en-US" sz="2000" b="1">
                          <a:effectLst/>
                        </a:rPr>
                        <a:t>Component</a:t>
                      </a:r>
                      <a:endParaRPr lang="en-US" sz="2000">
                        <a:effectLst/>
                        <a:latin typeface="Google Sans Text"/>
                      </a:endParaRPr>
                    </a:p>
                  </a:txBody>
                  <a:tcPr marL="55940" marR="55940" marT="27970" marB="27970" anchor="ctr"/>
                </a:tc>
                <a:tc>
                  <a:txBody>
                    <a:bodyPr/>
                    <a:lstStyle/>
                    <a:p>
                      <a:r>
                        <a:rPr lang="en-US" sz="2000" b="1" dirty="0">
                          <a:effectLst/>
                        </a:rPr>
                        <a:t>Function in Training</a:t>
                      </a:r>
                      <a:endParaRPr lang="en-US" sz="2000" dirty="0">
                        <a:effectLst/>
                        <a:latin typeface="Google Sans Text"/>
                      </a:endParaRPr>
                    </a:p>
                  </a:txBody>
                  <a:tcPr marL="55940" marR="55940" marT="27970" marB="27970" anchor="ctr"/>
                </a:tc>
                <a:extLst>
                  <a:ext uri="{0D108BD9-81ED-4DB2-BD59-A6C34878D82A}">
                    <a16:rowId xmlns:a16="http://schemas.microsoft.com/office/drawing/2014/main" val="4274748158"/>
                  </a:ext>
                </a:extLst>
              </a:tr>
              <a:tr h="899323">
                <a:tc>
                  <a:txBody>
                    <a:bodyPr/>
                    <a:lstStyle/>
                    <a:p>
                      <a:r>
                        <a:rPr lang="en-US" sz="2000" b="1">
                          <a:effectLst/>
                        </a:rPr>
                        <a:t>X</a:t>
                      </a:r>
                      <a:endParaRPr lang="en-US" sz="2000">
                        <a:effectLst/>
                        <a:latin typeface="Google Sans Text"/>
                      </a:endParaRPr>
                    </a:p>
                  </a:txBody>
                  <a:tcPr marL="55940" marR="55940" marT="27970" marB="27970" anchor="ctr"/>
                </a:tc>
                <a:tc>
                  <a:txBody>
                    <a:bodyPr/>
                    <a:lstStyle/>
                    <a:p>
                      <a:r>
                        <a:rPr lang="en-US" sz="2000" b="1" dirty="0">
                          <a:effectLst/>
                        </a:rPr>
                        <a:t>Cross-Platform</a:t>
                      </a:r>
                      <a:endParaRPr lang="en-US" sz="2000" dirty="0">
                        <a:effectLst/>
                        <a:latin typeface="Google Sans Text"/>
                      </a:endParaRPr>
                    </a:p>
                  </a:txBody>
                  <a:tcPr marL="55940" marR="55940" marT="27970" marB="27970" anchor="ctr"/>
                </a:tc>
                <a:tc>
                  <a:txBody>
                    <a:bodyPr/>
                    <a:lstStyle/>
                    <a:p>
                      <a:r>
                        <a:rPr lang="en-US" sz="2000" dirty="0">
                          <a:effectLst/>
                        </a:rPr>
                        <a:t>Works on multiple operating systems (Windows, macOS, Linux), making it versatile for any trainee's computer.</a:t>
                      </a:r>
                      <a:endParaRPr lang="en-US" sz="2000" dirty="0">
                        <a:effectLst/>
                        <a:latin typeface="Google Sans Text"/>
                      </a:endParaRPr>
                    </a:p>
                  </a:txBody>
                  <a:tcPr marL="55940" marR="55940" marT="27970" marB="27970" anchor="ctr"/>
                </a:tc>
                <a:extLst>
                  <a:ext uri="{0D108BD9-81ED-4DB2-BD59-A6C34878D82A}">
                    <a16:rowId xmlns:a16="http://schemas.microsoft.com/office/drawing/2014/main" val="2604334311"/>
                  </a:ext>
                </a:extLst>
              </a:tr>
              <a:tr h="899323">
                <a:tc>
                  <a:txBody>
                    <a:bodyPr/>
                    <a:lstStyle/>
                    <a:p>
                      <a:r>
                        <a:rPr lang="en-US" sz="2000" b="1">
                          <a:effectLst/>
                        </a:rPr>
                        <a:t>A</a:t>
                      </a:r>
                      <a:endParaRPr lang="en-US" sz="2000">
                        <a:effectLst/>
                        <a:latin typeface="Google Sans Text"/>
                      </a:endParaRPr>
                    </a:p>
                  </a:txBody>
                  <a:tcPr marL="55940" marR="55940" marT="27970" marB="27970" anchor="ctr"/>
                </a:tc>
                <a:tc>
                  <a:txBody>
                    <a:bodyPr/>
                    <a:lstStyle/>
                    <a:p>
                      <a:r>
                        <a:rPr lang="en-US" sz="2000" b="1">
                          <a:effectLst/>
                        </a:rPr>
                        <a:t>Apache</a:t>
                      </a:r>
                      <a:endParaRPr lang="en-US" sz="2000">
                        <a:effectLst/>
                        <a:latin typeface="Google Sans Text"/>
                      </a:endParaRPr>
                    </a:p>
                  </a:txBody>
                  <a:tcPr marL="55940" marR="55940" marT="27970" marB="27970" anchor="ctr"/>
                </a:tc>
                <a:tc>
                  <a:txBody>
                    <a:bodyPr/>
                    <a:lstStyle/>
                    <a:p>
                      <a:r>
                        <a:rPr lang="en-US" sz="2000">
                          <a:effectLst/>
                        </a:rPr>
                        <a:t>The </a:t>
                      </a:r>
                      <a:r>
                        <a:rPr lang="en-US" sz="2000" b="1">
                          <a:effectLst/>
                        </a:rPr>
                        <a:t>web server</a:t>
                      </a:r>
                      <a:r>
                        <a:rPr lang="en-US" sz="2000">
                          <a:effectLst/>
                        </a:rPr>
                        <a:t> software. This is what handles requests and serves your web pages to your browser, just like a server on the internet.</a:t>
                      </a:r>
                      <a:endParaRPr lang="en-US" sz="2000">
                        <a:effectLst/>
                        <a:latin typeface="Google Sans Text"/>
                      </a:endParaRPr>
                    </a:p>
                  </a:txBody>
                  <a:tcPr marL="55940" marR="55940" marT="27970" marB="27970" anchor="ctr"/>
                </a:tc>
                <a:extLst>
                  <a:ext uri="{0D108BD9-81ED-4DB2-BD59-A6C34878D82A}">
                    <a16:rowId xmlns:a16="http://schemas.microsoft.com/office/drawing/2014/main" val="2849211493"/>
                  </a:ext>
                </a:extLst>
              </a:tr>
              <a:tr h="899323">
                <a:tc>
                  <a:txBody>
                    <a:bodyPr/>
                    <a:lstStyle/>
                    <a:p>
                      <a:r>
                        <a:rPr lang="en-US" sz="2000" b="1">
                          <a:effectLst/>
                        </a:rPr>
                        <a:t>M</a:t>
                      </a:r>
                      <a:endParaRPr lang="en-US" sz="2000">
                        <a:effectLst/>
                        <a:latin typeface="Google Sans Text"/>
                      </a:endParaRPr>
                    </a:p>
                  </a:txBody>
                  <a:tcPr marL="55940" marR="55940" marT="27970" marB="27970" anchor="ctr"/>
                </a:tc>
                <a:tc>
                  <a:txBody>
                    <a:bodyPr/>
                    <a:lstStyle/>
                    <a:p>
                      <a:r>
                        <a:rPr lang="en-US" sz="2000" b="1">
                          <a:effectLst/>
                        </a:rPr>
                        <a:t>MariaDB</a:t>
                      </a:r>
                      <a:r>
                        <a:rPr lang="en-US" sz="2000">
                          <a:effectLst/>
                        </a:rPr>
                        <a:t> (or </a:t>
                      </a:r>
                      <a:r>
                        <a:rPr lang="en-US" sz="2000" b="1">
                          <a:effectLst/>
                        </a:rPr>
                        <a:t>MySQL</a:t>
                      </a:r>
                      <a:r>
                        <a:rPr lang="en-US" sz="2000">
                          <a:effectLst/>
                        </a:rPr>
                        <a:t>)</a:t>
                      </a:r>
                      <a:endParaRPr lang="en-US" sz="2000">
                        <a:effectLst/>
                        <a:latin typeface="Google Sans Text"/>
                      </a:endParaRPr>
                    </a:p>
                  </a:txBody>
                  <a:tcPr marL="55940" marR="55940" marT="27970" marB="27970" anchor="ctr"/>
                </a:tc>
                <a:tc>
                  <a:txBody>
                    <a:bodyPr/>
                    <a:lstStyle/>
                    <a:p>
                      <a:r>
                        <a:rPr lang="en-US" sz="2000">
                          <a:effectLst/>
                        </a:rPr>
                        <a:t>The </a:t>
                      </a:r>
                      <a:r>
                        <a:rPr lang="en-US" sz="2000" b="1">
                          <a:effectLst/>
                        </a:rPr>
                        <a:t>database management system</a:t>
                      </a:r>
                      <a:r>
                        <a:rPr lang="en-US" sz="2000">
                          <a:effectLst/>
                        </a:rPr>
                        <a:t>. Used to store, retrieve, and manage the data for your dynamic websites.</a:t>
                      </a:r>
                      <a:endParaRPr lang="en-US" sz="2000">
                        <a:effectLst/>
                        <a:latin typeface="Google Sans Text"/>
                      </a:endParaRPr>
                    </a:p>
                  </a:txBody>
                  <a:tcPr marL="55940" marR="55940" marT="27970" marB="27970" anchor="ctr"/>
                </a:tc>
                <a:extLst>
                  <a:ext uri="{0D108BD9-81ED-4DB2-BD59-A6C34878D82A}">
                    <a16:rowId xmlns:a16="http://schemas.microsoft.com/office/drawing/2014/main" val="192707911"/>
                  </a:ext>
                </a:extLst>
              </a:tr>
              <a:tr h="899323">
                <a:tc>
                  <a:txBody>
                    <a:bodyPr/>
                    <a:lstStyle/>
                    <a:p>
                      <a:r>
                        <a:rPr lang="en-US" sz="2000" b="1">
                          <a:effectLst/>
                        </a:rPr>
                        <a:t>P</a:t>
                      </a:r>
                      <a:endParaRPr lang="en-US" sz="2000">
                        <a:effectLst/>
                        <a:latin typeface="Google Sans Text"/>
                      </a:endParaRPr>
                    </a:p>
                  </a:txBody>
                  <a:tcPr marL="55940" marR="55940" marT="27970" marB="27970" anchor="ctr"/>
                </a:tc>
                <a:tc>
                  <a:txBody>
                    <a:bodyPr/>
                    <a:lstStyle/>
                    <a:p>
                      <a:r>
                        <a:rPr lang="en-US" sz="2000" b="1">
                          <a:effectLst/>
                        </a:rPr>
                        <a:t>PHP</a:t>
                      </a:r>
                      <a:endParaRPr lang="en-US" sz="2000">
                        <a:effectLst/>
                        <a:latin typeface="Google Sans Text"/>
                      </a:endParaRPr>
                    </a:p>
                  </a:txBody>
                  <a:tcPr marL="55940" marR="55940" marT="27970" marB="27970" anchor="ctr"/>
                </a:tc>
                <a:tc>
                  <a:txBody>
                    <a:bodyPr/>
                    <a:lstStyle/>
                    <a:p>
                      <a:r>
                        <a:rPr lang="en-US" sz="2000">
                          <a:effectLst/>
                        </a:rPr>
                        <a:t>A popular </a:t>
                      </a:r>
                      <a:r>
                        <a:rPr lang="en-US" sz="2000" b="1">
                          <a:effectLst/>
                        </a:rPr>
                        <a:t>server-side scripting language</a:t>
                      </a:r>
                      <a:r>
                        <a:rPr lang="en-US" sz="2000">
                          <a:effectLst/>
                        </a:rPr>
                        <a:t>. Used to create dynamic web content, interact with the database, and handle server logic.</a:t>
                      </a:r>
                      <a:endParaRPr lang="en-US" sz="2000">
                        <a:effectLst/>
                        <a:latin typeface="Google Sans Text"/>
                      </a:endParaRPr>
                    </a:p>
                  </a:txBody>
                  <a:tcPr marL="55940" marR="55940" marT="27970" marB="27970" anchor="ctr"/>
                </a:tc>
                <a:extLst>
                  <a:ext uri="{0D108BD9-81ED-4DB2-BD59-A6C34878D82A}">
                    <a16:rowId xmlns:a16="http://schemas.microsoft.com/office/drawing/2014/main" val="80722599"/>
                  </a:ext>
                </a:extLst>
              </a:tr>
              <a:tr h="476415">
                <a:tc>
                  <a:txBody>
                    <a:bodyPr/>
                    <a:lstStyle/>
                    <a:p>
                      <a:r>
                        <a:rPr lang="en-US" sz="2000" b="1">
                          <a:effectLst/>
                        </a:rPr>
                        <a:t>P</a:t>
                      </a:r>
                      <a:endParaRPr lang="en-US" sz="2000">
                        <a:effectLst/>
                        <a:latin typeface="Google Sans Text"/>
                      </a:endParaRPr>
                    </a:p>
                  </a:txBody>
                  <a:tcPr marL="55940" marR="55940" marT="27970" marB="27970" anchor="ctr"/>
                </a:tc>
                <a:tc>
                  <a:txBody>
                    <a:bodyPr/>
                    <a:lstStyle/>
                    <a:p>
                      <a:r>
                        <a:rPr lang="en-US" sz="2000" b="1">
                          <a:effectLst/>
                        </a:rPr>
                        <a:t>Perl</a:t>
                      </a:r>
                      <a:endParaRPr lang="en-US" sz="2000">
                        <a:effectLst/>
                        <a:latin typeface="Google Sans Text"/>
                      </a:endParaRPr>
                    </a:p>
                  </a:txBody>
                  <a:tcPr marL="55940" marR="55940" marT="27970" marB="27970" anchor="ctr"/>
                </a:tc>
                <a:tc>
                  <a:txBody>
                    <a:bodyPr/>
                    <a:lstStyle/>
                    <a:p>
                      <a:r>
                        <a:rPr lang="en-US" sz="2000" dirty="0">
                          <a:effectLst/>
                        </a:rPr>
                        <a:t>A general-purpose programming language often used for system administration and various web tasks.</a:t>
                      </a:r>
                      <a:endParaRPr lang="en-US" sz="2000" dirty="0">
                        <a:effectLst/>
                        <a:latin typeface="Google Sans Text"/>
                      </a:endParaRPr>
                    </a:p>
                  </a:txBody>
                  <a:tcPr marL="55940" marR="55940" marT="27970" marB="27970" anchor="ctr"/>
                </a:tc>
                <a:extLst>
                  <a:ext uri="{0D108BD9-81ED-4DB2-BD59-A6C34878D82A}">
                    <a16:rowId xmlns:a16="http://schemas.microsoft.com/office/drawing/2014/main" val="4288855395"/>
                  </a:ext>
                </a:extLst>
              </a:tr>
            </a:tbl>
          </a:graphicData>
        </a:graphic>
      </p:graphicFrame>
    </p:spTree>
    <p:extLst>
      <p:ext uri="{BB962C8B-B14F-4D97-AF65-F5344CB8AC3E}">
        <p14:creationId xmlns:p14="http://schemas.microsoft.com/office/powerpoint/2010/main" val="354396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6E88-94E0-44A5-8EB1-2FAD301004B6}"/>
              </a:ext>
            </a:extLst>
          </p:cNvPr>
          <p:cNvSpPr>
            <a:spLocks noGrp="1"/>
          </p:cNvSpPr>
          <p:nvPr>
            <p:ph type="title"/>
          </p:nvPr>
        </p:nvSpPr>
        <p:spPr>
          <a:xfrm>
            <a:off x="533400" y="482600"/>
            <a:ext cx="11125200" cy="5892800"/>
          </a:xfrm>
        </p:spPr>
        <p:txBody>
          <a:bodyPr>
            <a:normAutofit/>
          </a:bodyPr>
          <a:lstStyle/>
          <a:p>
            <a:r>
              <a:rPr lang="en-US" b="1" dirty="0"/>
              <a:t>Exercise 2: Backing Up and Restoring a Database in XAMPP</a:t>
            </a:r>
            <a:br>
              <a:rPr lang="en-US" b="1" dirty="0"/>
            </a:br>
            <a:r>
              <a:rPr lang="en-US" b="1" dirty="0"/>
              <a:t>Objective:</a:t>
            </a:r>
            <a:br>
              <a:rPr lang="en-US" b="1" dirty="0"/>
            </a:br>
            <a:r>
              <a:rPr lang="en-US" dirty="0"/>
              <a:t>To practice creating a backup of a MySQL database using phpMyAdmin in XAMPP, and to restore the database from that backup file.</a:t>
            </a:r>
            <a:br>
              <a:rPr lang="en-US" dirty="0"/>
            </a:br>
            <a:endParaRPr lang="en-US" dirty="0"/>
          </a:p>
        </p:txBody>
      </p:sp>
    </p:spTree>
    <p:extLst>
      <p:ext uri="{BB962C8B-B14F-4D97-AF65-F5344CB8AC3E}">
        <p14:creationId xmlns:p14="http://schemas.microsoft.com/office/powerpoint/2010/main" val="1016471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13EA-ACF9-46BD-947C-A16301F957B8}"/>
              </a:ext>
            </a:extLst>
          </p:cNvPr>
          <p:cNvSpPr>
            <a:spLocks noGrp="1"/>
          </p:cNvSpPr>
          <p:nvPr>
            <p:ph type="title"/>
          </p:nvPr>
        </p:nvSpPr>
        <p:spPr>
          <a:xfrm>
            <a:off x="501315" y="2319054"/>
            <a:ext cx="10515600" cy="1325563"/>
          </a:xfrm>
        </p:spPr>
        <p:txBody>
          <a:bodyPr>
            <a:normAutofit/>
          </a:bodyPr>
          <a:lstStyle/>
          <a:p>
            <a:pPr algn="ctr"/>
            <a:r>
              <a:rPr lang="en-US" sz="8000" dirty="0"/>
              <a:t>Common Error</a:t>
            </a:r>
          </a:p>
        </p:txBody>
      </p:sp>
    </p:spTree>
    <p:extLst>
      <p:ext uri="{BB962C8B-B14F-4D97-AF65-F5344CB8AC3E}">
        <p14:creationId xmlns:p14="http://schemas.microsoft.com/office/powerpoint/2010/main" val="1567756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4BE-9737-4665-8712-D10C9945CB4F}"/>
              </a:ext>
            </a:extLst>
          </p:cNvPr>
          <p:cNvSpPr>
            <a:spLocks noGrp="1"/>
          </p:cNvSpPr>
          <p:nvPr>
            <p:ph type="title"/>
          </p:nvPr>
        </p:nvSpPr>
        <p:spPr>
          <a:xfrm>
            <a:off x="603183" y="699916"/>
            <a:ext cx="10515600" cy="1325563"/>
          </a:xfrm>
        </p:spPr>
        <p:txBody>
          <a:bodyPr>
            <a:normAutofit/>
          </a:bodyPr>
          <a:lstStyle/>
          <a:p>
            <a:r>
              <a:rPr kumimoji="0" lang="en-US" altLang="en-US" sz="3200" b="1" i="0" u="none" strike="noStrike" cap="none" normalizeH="0" baseline="0" dirty="0">
                <a:ln>
                  <a:noFill/>
                </a:ln>
                <a:solidFill>
                  <a:schemeClr val="tx1"/>
                </a:solidFill>
                <a:effectLst/>
                <a:latin typeface="Arial" panose="020B0604020202020204" pitchFamily="34" charset="0"/>
              </a:rPr>
              <a:t>Common Error 1:  </a:t>
            </a:r>
            <a:r>
              <a:rPr lang="en-US" sz="3200" dirty="0"/>
              <a:t>Apache Fails to Start (Port Conflict)</a:t>
            </a:r>
          </a:p>
        </p:txBody>
      </p:sp>
      <p:sp>
        <p:nvSpPr>
          <p:cNvPr id="4" name="Rectangle 1">
            <a:extLst>
              <a:ext uri="{FF2B5EF4-FFF2-40B4-BE49-F238E27FC236}">
                <a16:creationId xmlns:a16="http://schemas.microsoft.com/office/drawing/2014/main" id="{C90C3CB1-A772-452E-83F7-FF38B7017F87}"/>
              </a:ext>
            </a:extLst>
          </p:cNvPr>
          <p:cNvSpPr>
            <a:spLocks noChangeArrowheads="1"/>
          </p:cNvSpPr>
          <p:nvPr/>
        </p:nvSpPr>
        <p:spPr bwMode="auto">
          <a:xfrm>
            <a:off x="603183" y="1794473"/>
            <a:ext cx="10750617" cy="469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Google Sans Text"/>
              </a:rPr>
              <a:t>Error Message:</a:t>
            </a:r>
            <a:endParaRPr kumimoji="0" lang="en-US" altLang="en-US" sz="2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oogle Sans Text"/>
              </a:rPr>
              <a:t>[Apache] Error: Apache shutdown unexpectedly.</a:t>
            </a:r>
            <a:endParaRPr kumimoji="0" lang="en-US" altLang="en-US" sz="2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oogle Sans Text"/>
              </a:rPr>
              <a:t>[Apache] Problem detected! Port 80 in use by "..." (or Port 443)</a:t>
            </a:r>
            <a:endParaRPr kumimoji="0" lang="en-US" altLang="en-US" sz="2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Google Sans Text"/>
              </a:rPr>
              <a:t>This happens because another application (often </a:t>
            </a:r>
            <a:r>
              <a:rPr kumimoji="0" lang="en-US" altLang="en-US" sz="2800" b="1" i="0" u="none" strike="noStrike" cap="none" normalizeH="0" baseline="0" dirty="0">
                <a:ln>
                  <a:noFill/>
                </a:ln>
                <a:solidFill>
                  <a:schemeClr val="tx1"/>
                </a:solidFill>
                <a:effectLst/>
                <a:latin typeface="Google Sans Text"/>
              </a:rPr>
              <a:t>Skype</a:t>
            </a:r>
            <a:r>
              <a:rPr kumimoji="0" lang="en-US" altLang="en-US" sz="2800" b="0" i="0" u="none" strike="noStrike" cap="none" normalizeH="0" baseline="0" dirty="0">
                <a:ln>
                  <a:noFill/>
                </a:ln>
                <a:solidFill>
                  <a:schemeClr val="tx1"/>
                </a:solidFill>
                <a:effectLst/>
                <a:latin typeface="Google Sans Text"/>
              </a:rPr>
              <a:t>, </a:t>
            </a:r>
            <a:r>
              <a:rPr kumimoji="0" lang="en-US" altLang="en-US" sz="2800" b="1" i="0" u="none" strike="noStrike" cap="none" normalizeH="0" baseline="0" dirty="0">
                <a:ln>
                  <a:noFill/>
                </a:ln>
                <a:solidFill>
                  <a:schemeClr val="tx1"/>
                </a:solidFill>
                <a:effectLst/>
                <a:latin typeface="Google Sans Text"/>
              </a:rPr>
              <a:t>IIS</a:t>
            </a:r>
            <a:r>
              <a:rPr kumimoji="0" lang="en-US" altLang="en-US" sz="2800" b="0" i="0" u="none" strike="noStrike" cap="none" normalizeH="0" baseline="0" dirty="0">
                <a:ln>
                  <a:noFill/>
                </a:ln>
                <a:solidFill>
                  <a:schemeClr val="tx1"/>
                </a:solidFill>
                <a:effectLst/>
                <a:latin typeface="Google Sans Text"/>
              </a:rPr>
              <a:t>, or a pre-installed Windows service like </a:t>
            </a:r>
            <a:r>
              <a:rPr kumimoji="0" lang="en-US" altLang="en-US" sz="2800" b="1" i="0" u="none" strike="noStrike" cap="none" normalizeH="0" baseline="0" dirty="0">
                <a:ln>
                  <a:noFill/>
                </a:ln>
                <a:solidFill>
                  <a:schemeClr val="tx1"/>
                </a:solidFill>
                <a:effectLst/>
                <a:latin typeface="Google Sans Text"/>
              </a:rPr>
              <a:t>"World Wide Web Publishing Service"</a:t>
            </a:r>
            <a:r>
              <a:rPr kumimoji="0" lang="en-US" altLang="en-US" sz="2800" b="0" i="0" u="none" strike="noStrike" cap="none" normalizeH="0" baseline="0" dirty="0">
                <a:ln>
                  <a:noFill/>
                </a:ln>
                <a:solidFill>
                  <a:schemeClr val="tx1"/>
                </a:solidFill>
                <a:effectLst/>
                <a:latin typeface="Google Sans Text"/>
              </a:rPr>
              <a:t>) is using the default ports needed by Apache (80 for HTTP, 443 for HTTPS).</a:t>
            </a:r>
            <a:endParaRPr kumimoji="0" lang="en-US" altLang="en-US" sz="2800"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latin typeface="Google Sans"/>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2928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CB8C-507C-48D5-BCCF-4F8BC4D7303B}"/>
              </a:ext>
            </a:extLst>
          </p:cNvPr>
          <p:cNvSpPr>
            <a:spLocks noGrp="1"/>
          </p:cNvSpPr>
          <p:nvPr>
            <p:ph type="title"/>
          </p:nvPr>
        </p:nvSpPr>
        <p:spPr>
          <a:xfrm>
            <a:off x="401052" y="220746"/>
            <a:ext cx="10515600" cy="1325563"/>
          </a:xfrm>
        </p:spPr>
        <p:txBody>
          <a:bodyPr/>
          <a:lstStyle/>
          <a:p>
            <a:r>
              <a:rPr lang="en-US" dirty="0"/>
              <a:t>Solution</a:t>
            </a:r>
          </a:p>
        </p:txBody>
      </p:sp>
      <p:graphicFrame>
        <p:nvGraphicFramePr>
          <p:cNvPr id="3" name="Table 2">
            <a:extLst>
              <a:ext uri="{FF2B5EF4-FFF2-40B4-BE49-F238E27FC236}">
                <a16:creationId xmlns:a16="http://schemas.microsoft.com/office/drawing/2014/main" id="{1040F419-1DCB-4272-B28C-B22A2C51D6DA}"/>
              </a:ext>
            </a:extLst>
          </p:cNvPr>
          <p:cNvGraphicFramePr>
            <a:graphicFrameLocks noGrp="1"/>
          </p:cNvGraphicFramePr>
          <p:nvPr>
            <p:extLst>
              <p:ext uri="{D42A27DB-BD31-4B8C-83A1-F6EECF244321}">
                <p14:modId xmlns:p14="http://schemas.microsoft.com/office/powerpoint/2010/main" val="1069229304"/>
              </p:ext>
            </p:extLst>
          </p:nvPr>
        </p:nvGraphicFramePr>
        <p:xfrm>
          <a:off x="401052" y="1373054"/>
          <a:ext cx="10952748" cy="5028911"/>
        </p:xfrm>
        <a:graphic>
          <a:graphicData uri="http://schemas.openxmlformats.org/drawingml/2006/table">
            <a:tbl>
              <a:tblPr>
                <a:tableStyleId>{616DA210-FB5B-4158-B5E0-FEB733F419BA}</a:tableStyleId>
              </a:tblPr>
              <a:tblGrid>
                <a:gridCol w="4161323">
                  <a:extLst>
                    <a:ext uri="{9D8B030D-6E8A-4147-A177-3AD203B41FA5}">
                      <a16:colId xmlns:a16="http://schemas.microsoft.com/office/drawing/2014/main" val="267412048"/>
                    </a:ext>
                  </a:extLst>
                </a:gridCol>
                <a:gridCol w="6791425">
                  <a:extLst>
                    <a:ext uri="{9D8B030D-6E8A-4147-A177-3AD203B41FA5}">
                      <a16:colId xmlns:a16="http://schemas.microsoft.com/office/drawing/2014/main" val="1846061230"/>
                    </a:ext>
                  </a:extLst>
                </a:gridCol>
              </a:tblGrid>
              <a:tr h="515786">
                <a:tc>
                  <a:txBody>
                    <a:bodyPr/>
                    <a:lstStyle/>
                    <a:p>
                      <a:r>
                        <a:rPr lang="en-US" b="1" dirty="0">
                          <a:effectLst/>
                        </a:rPr>
                        <a:t>Method</a:t>
                      </a:r>
                      <a:endParaRPr lang="en-US" dirty="0">
                        <a:effectLst/>
                        <a:latin typeface="Google Sans Text"/>
                      </a:endParaRPr>
                    </a:p>
                  </a:txBody>
                  <a:tcPr anchor="ctr"/>
                </a:tc>
                <a:tc>
                  <a:txBody>
                    <a:bodyPr/>
                    <a:lstStyle/>
                    <a:p>
                      <a:r>
                        <a:rPr lang="en-US" b="1">
                          <a:effectLst/>
                        </a:rPr>
                        <a:t>Steps</a:t>
                      </a:r>
                      <a:endParaRPr lang="en-US">
                        <a:effectLst/>
                        <a:latin typeface="Google Sans Text"/>
                      </a:endParaRPr>
                    </a:p>
                  </a:txBody>
                  <a:tcPr anchor="ctr"/>
                </a:tc>
                <a:extLst>
                  <a:ext uri="{0D108BD9-81ED-4DB2-BD59-A6C34878D82A}">
                    <a16:rowId xmlns:a16="http://schemas.microsoft.com/office/drawing/2014/main" val="2892296832"/>
                  </a:ext>
                </a:extLst>
              </a:tr>
              <a:tr h="2063143">
                <a:tc>
                  <a:txBody>
                    <a:bodyPr/>
                    <a:lstStyle/>
                    <a:p>
                      <a:r>
                        <a:rPr lang="en-US" b="1" dirty="0">
                          <a:effectLst/>
                        </a:rPr>
                        <a:t>A. Change Apache Ports</a:t>
                      </a:r>
                      <a:endParaRPr lang="en-US" dirty="0">
                        <a:effectLst/>
                        <a:latin typeface="Google Sans Text"/>
                      </a:endParaRPr>
                    </a:p>
                  </a:txBody>
                  <a:tcPr anchor="ctr"/>
                </a:tc>
                <a:tc>
                  <a:txBody>
                    <a:bodyPr/>
                    <a:lstStyle/>
                    <a:p>
                      <a:r>
                        <a:rPr lang="en-US" b="1">
                          <a:effectLst/>
                        </a:rPr>
                        <a:t>The most common and permanent fix.</a:t>
                      </a:r>
                      <a:r>
                        <a:rPr lang="en-US">
                          <a:effectLst/>
                        </a:rPr>
                        <a:t> Change the default ports (80 and 443) to something unused (e.g., 8080 and 4433). See the previous response for a full guide on changing ports. </a:t>
                      </a:r>
                      <a:r>
                        <a:rPr lang="en-US" b="1">
                          <a:effectLst/>
                        </a:rPr>
                        <a:t>Remember</a:t>
                      </a:r>
                      <a:r>
                        <a:rPr lang="en-US">
                          <a:effectLst/>
                        </a:rPr>
                        <a:t> to access your dashboard using http://localhost:8080/ afterward.</a:t>
                      </a:r>
                      <a:endParaRPr lang="en-US">
                        <a:effectLst/>
                        <a:latin typeface="Google Sans Text"/>
                      </a:endParaRPr>
                    </a:p>
                  </a:txBody>
                  <a:tcPr anchor="ctr"/>
                </a:tc>
                <a:extLst>
                  <a:ext uri="{0D108BD9-81ED-4DB2-BD59-A6C34878D82A}">
                    <a16:rowId xmlns:a16="http://schemas.microsoft.com/office/drawing/2014/main" val="2571114425"/>
                  </a:ext>
                </a:extLst>
              </a:tr>
              <a:tr h="2449982">
                <a:tc>
                  <a:txBody>
                    <a:bodyPr/>
                    <a:lstStyle/>
                    <a:p>
                      <a:r>
                        <a:rPr lang="en-US" b="1">
                          <a:effectLst/>
                        </a:rPr>
                        <a:t>B. Disable Conflicting App</a:t>
                      </a:r>
                      <a:endParaRPr lang="en-US">
                        <a:effectLst/>
                        <a:latin typeface="Google Sans Text"/>
                      </a:endParaRPr>
                    </a:p>
                  </a:txBody>
                  <a:tcPr anchor="ctr"/>
                </a:tc>
                <a:tc>
                  <a:txBody>
                    <a:bodyPr/>
                    <a:lstStyle/>
                    <a:p>
                      <a:r>
                        <a:rPr lang="en-US" dirty="0">
                          <a:effectLst/>
                        </a:rPr>
                        <a:t>1. Click the </a:t>
                      </a:r>
                      <a:r>
                        <a:rPr lang="en-US" b="1" dirty="0">
                          <a:effectLst/>
                        </a:rPr>
                        <a:t>Netstat</a:t>
                      </a:r>
                      <a:r>
                        <a:rPr lang="en-US" dirty="0">
                          <a:effectLst/>
                        </a:rPr>
                        <a:t> button in the XAMPP Control Panel to see which application is using Port 80 or 443. 2. </a:t>
                      </a:r>
                      <a:r>
                        <a:rPr lang="en-US" b="1" dirty="0">
                          <a:effectLst/>
                        </a:rPr>
                        <a:t>Close</a:t>
                      </a:r>
                      <a:r>
                        <a:rPr lang="en-US" dirty="0">
                          <a:effectLst/>
                        </a:rPr>
                        <a:t> the conflicting application (e.g., Skype) completely, or </a:t>
                      </a:r>
                      <a:r>
                        <a:rPr lang="en-US" b="1" dirty="0">
                          <a:effectLst/>
                        </a:rPr>
                        <a:t>disable</a:t>
                      </a:r>
                      <a:r>
                        <a:rPr lang="en-US" dirty="0">
                          <a:effectLst/>
                        </a:rPr>
                        <a:t> the offending Windows service (search for "Services" and look for "World Wide Web Publishing Service"). 3. Restart Apache.</a:t>
                      </a:r>
                      <a:endParaRPr lang="en-US" dirty="0">
                        <a:effectLst/>
                        <a:latin typeface="Google Sans Text"/>
                      </a:endParaRPr>
                    </a:p>
                  </a:txBody>
                  <a:tcPr anchor="ctr"/>
                </a:tc>
                <a:extLst>
                  <a:ext uri="{0D108BD9-81ED-4DB2-BD59-A6C34878D82A}">
                    <a16:rowId xmlns:a16="http://schemas.microsoft.com/office/drawing/2014/main" val="477991413"/>
                  </a:ext>
                </a:extLst>
              </a:tr>
            </a:tbl>
          </a:graphicData>
        </a:graphic>
      </p:graphicFrame>
    </p:spTree>
    <p:extLst>
      <p:ext uri="{BB962C8B-B14F-4D97-AF65-F5344CB8AC3E}">
        <p14:creationId xmlns:p14="http://schemas.microsoft.com/office/powerpoint/2010/main" val="291554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814E081-1C37-442D-AB4B-6E52C31DC1BD}"/>
              </a:ext>
            </a:extLst>
          </p:cNvPr>
          <p:cNvSpPr>
            <a:spLocks noChangeArrowheads="1"/>
          </p:cNvSpPr>
          <p:nvPr/>
        </p:nvSpPr>
        <p:spPr bwMode="auto">
          <a:xfrm>
            <a:off x="441559" y="1285878"/>
            <a:ext cx="11308882"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Common Error 2:  MySQL Shuts Down Unexpectedly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Error Message: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mysql</a:t>
            </a:r>
            <a:r>
              <a:rPr kumimoji="0" lang="en-US" altLang="en-US" sz="2400" b="0" i="0" u="none" strike="noStrike" cap="none" normalizeH="0" baseline="0" dirty="0">
                <a:ln>
                  <a:noFill/>
                </a:ln>
                <a:solidFill>
                  <a:schemeClr val="tx1"/>
                </a:solidFill>
                <a:effectLst/>
                <a:latin typeface="Arial Unicode MS"/>
              </a:rPr>
              <a:t>] Error: MySQL shutdown unexpectedly.</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mysql</a:t>
            </a:r>
            <a:r>
              <a:rPr kumimoji="0" lang="en-US" altLang="en-US" sz="2400" b="0" i="0" u="none" strike="noStrike" cap="none" normalizeH="0" baseline="0" dirty="0">
                <a:ln>
                  <a:noFill/>
                </a:ln>
                <a:solidFill>
                  <a:schemeClr val="tx1"/>
                </a:solidFill>
                <a:effectLst/>
                <a:latin typeface="Arial Unicode MS"/>
              </a:rPr>
              <a:t>] This may be due to a blocked port, missing dependencies, improper privileges, a crash, or a shutdown by another method.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This is usually caused by either a port conflict (Port 3306) or a corrupted database file.</a:t>
            </a:r>
          </a:p>
        </p:txBody>
      </p:sp>
    </p:spTree>
    <p:extLst>
      <p:ext uri="{BB962C8B-B14F-4D97-AF65-F5344CB8AC3E}">
        <p14:creationId xmlns:p14="http://schemas.microsoft.com/office/powerpoint/2010/main" val="2251949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E93CD48-06A1-4D5E-849A-2064AA98F033}"/>
              </a:ext>
            </a:extLst>
          </p:cNvPr>
          <p:cNvGraphicFramePr>
            <a:graphicFrameLocks noGrp="1"/>
          </p:cNvGraphicFramePr>
          <p:nvPr>
            <p:extLst>
              <p:ext uri="{D42A27DB-BD31-4B8C-83A1-F6EECF244321}">
                <p14:modId xmlns:p14="http://schemas.microsoft.com/office/powerpoint/2010/main" val="1370287253"/>
              </p:ext>
            </p:extLst>
          </p:nvPr>
        </p:nvGraphicFramePr>
        <p:xfrm>
          <a:off x="582451" y="537273"/>
          <a:ext cx="11027097" cy="5783453"/>
        </p:xfrm>
        <a:graphic>
          <a:graphicData uri="http://schemas.openxmlformats.org/drawingml/2006/table">
            <a:tbl>
              <a:tblPr>
                <a:tableStyleId>{616DA210-FB5B-4158-B5E0-FEB733F419BA}</a:tableStyleId>
              </a:tblPr>
              <a:tblGrid>
                <a:gridCol w="2661263">
                  <a:extLst>
                    <a:ext uri="{9D8B030D-6E8A-4147-A177-3AD203B41FA5}">
                      <a16:colId xmlns:a16="http://schemas.microsoft.com/office/drawing/2014/main" val="3213088245"/>
                    </a:ext>
                  </a:extLst>
                </a:gridCol>
                <a:gridCol w="3773103">
                  <a:extLst>
                    <a:ext uri="{9D8B030D-6E8A-4147-A177-3AD203B41FA5}">
                      <a16:colId xmlns:a16="http://schemas.microsoft.com/office/drawing/2014/main" val="448914169"/>
                    </a:ext>
                  </a:extLst>
                </a:gridCol>
                <a:gridCol w="4592731">
                  <a:extLst>
                    <a:ext uri="{9D8B030D-6E8A-4147-A177-3AD203B41FA5}">
                      <a16:colId xmlns:a16="http://schemas.microsoft.com/office/drawing/2014/main" val="1548658998"/>
                    </a:ext>
                  </a:extLst>
                </a:gridCol>
              </a:tblGrid>
              <a:tr h="329327">
                <a:tc>
                  <a:txBody>
                    <a:bodyPr/>
                    <a:lstStyle/>
                    <a:p>
                      <a:r>
                        <a:rPr lang="en-US" sz="2000" b="1">
                          <a:effectLst/>
                        </a:rPr>
                        <a:t>Method</a:t>
                      </a:r>
                      <a:endParaRPr lang="en-US" sz="2000">
                        <a:effectLst/>
                        <a:latin typeface="Google Sans Text"/>
                      </a:endParaRPr>
                    </a:p>
                  </a:txBody>
                  <a:tcPr marL="64945" marR="64945" marT="32473" marB="32473" anchor="ctr"/>
                </a:tc>
                <a:tc>
                  <a:txBody>
                    <a:bodyPr/>
                    <a:lstStyle/>
                    <a:p>
                      <a:r>
                        <a:rPr lang="en-US" sz="2000" b="1">
                          <a:effectLst/>
                        </a:rPr>
                        <a:t>Problem</a:t>
                      </a:r>
                      <a:endParaRPr lang="en-US" sz="2000">
                        <a:effectLst/>
                        <a:latin typeface="Google Sans Text"/>
                      </a:endParaRPr>
                    </a:p>
                  </a:txBody>
                  <a:tcPr marL="64945" marR="64945" marT="32473" marB="32473" anchor="ctr"/>
                </a:tc>
                <a:tc>
                  <a:txBody>
                    <a:bodyPr/>
                    <a:lstStyle/>
                    <a:p>
                      <a:r>
                        <a:rPr lang="en-US" sz="2000" b="1">
                          <a:effectLst/>
                        </a:rPr>
                        <a:t>Steps</a:t>
                      </a:r>
                      <a:endParaRPr lang="en-US" sz="2000">
                        <a:effectLst/>
                        <a:latin typeface="Google Sans Text"/>
                      </a:endParaRPr>
                    </a:p>
                  </a:txBody>
                  <a:tcPr marL="64945" marR="64945" marT="32473" marB="32473" anchor="ctr"/>
                </a:tc>
                <a:extLst>
                  <a:ext uri="{0D108BD9-81ED-4DB2-BD59-A6C34878D82A}">
                    <a16:rowId xmlns:a16="http://schemas.microsoft.com/office/drawing/2014/main" val="1557614224"/>
                  </a:ext>
                </a:extLst>
              </a:tr>
              <a:tr h="1321415">
                <a:tc>
                  <a:txBody>
                    <a:bodyPr/>
                    <a:lstStyle/>
                    <a:p>
                      <a:r>
                        <a:rPr lang="en-US" sz="2000" b="1" dirty="0">
                          <a:effectLst/>
                        </a:rPr>
                        <a:t>A. Change MySQL Port</a:t>
                      </a:r>
                      <a:endParaRPr lang="en-US" sz="2000" dirty="0">
                        <a:effectLst/>
                        <a:latin typeface="Google Sans Text"/>
                      </a:endParaRPr>
                    </a:p>
                  </a:txBody>
                  <a:tcPr marL="64945" marR="64945" marT="32473" marB="32473" anchor="ctr"/>
                </a:tc>
                <a:tc>
                  <a:txBody>
                    <a:bodyPr/>
                    <a:lstStyle/>
                    <a:p>
                      <a:r>
                        <a:rPr lang="en-US" sz="2000" b="1">
                          <a:effectLst/>
                        </a:rPr>
                        <a:t>Port 3306 Conflict.</a:t>
                      </a:r>
                      <a:r>
                        <a:rPr lang="en-US" sz="2000">
                          <a:effectLst/>
                        </a:rPr>
                        <a:t> Another database or service is using the default MySQL port.</a:t>
                      </a:r>
                      <a:endParaRPr lang="en-US" sz="2000">
                        <a:effectLst/>
                        <a:latin typeface="Google Sans Text"/>
                      </a:endParaRPr>
                    </a:p>
                  </a:txBody>
                  <a:tcPr marL="64945" marR="64945" marT="32473" marB="32473" anchor="ctr"/>
                </a:tc>
                <a:tc>
                  <a:txBody>
                    <a:bodyPr/>
                    <a:lstStyle/>
                    <a:p>
                      <a:r>
                        <a:rPr lang="en-US" sz="2000">
                          <a:effectLst/>
                        </a:rPr>
                        <a:t>Change the MySQL port to an unused port (e.g., </a:t>
                      </a:r>
                      <a:r>
                        <a:rPr lang="en-US" sz="2000" b="1">
                          <a:effectLst/>
                        </a:rPr>
                        <a:t>3307</a:t>
                      </a:r>
                      <a:r>
                        <a:rPr lang="en-US" sz="2000">
                          <a:effectLst/>
                        </a:rPr>
                        <a:t>) in the my.ini file and update the port in phpMyAdmin's configuration (config.inc.php).</a:t>
                      </a:r>
                      <a:endParaRPr lang="en-US" sz="2000">
                        <a:effectLst/>
                        <a:latin typeface="Google Sans Text"/>
                      </a:endParaRPr>
                    </a:p>
                  </a:txBody>
                  <a:tcPr marL="64945" marR="64945" marT="32473" marB="32473" anchor="ctr"/>
                </a:tc>
                <a:extLst>
                  <a:ext uri="{0D108BD9-81ED-4DB2-BD59-A6C34878D82A}">
                    <a16:rowId xmlns:a16="http://schemas.microsoft.com/office/drawing/2014/main" val="3266407533"/>
                  </a:ext>
                </a:extLst>
              </a:tr>
              <a:tr h="3057570">
                <a:tc>
                  <a:txBody>
                    <a:bodyPr/>
                    <a:lstStyle/>
                    <a:p>
                      <a:r>
                        <a:rPr lang="en-US" sz="2000" b="1" dirty="0">
                          <a:effectLst/>
                        </a:rPr>
                        <a:t>B. Fix Data Corruption</a:t>
                      </a:r>
                      <a:endParaRPr lang="en-US" sz="2000" dirty="0">
                        <a:effectLst/>
                        <a:latin typeface="Google Sans Text"/>
                      </a:endParaRPr>
                    </a:p>
                  </a:txBody>
                  <a:tcPr marL="64945" marR="64945" marT="32473" marB="32473" anchor="ctr"/>
                </a:tc>
                <a:tc>
                  <a:txBody>
                    <a:bodyPr/>
                    <a:lstStyle/>
                    <a:p>
                      <a:r>
                        <a:rPr lang="en-US" sz="2000" b="1" dirty="0">
                          <a:effectLst/>
                        </a:rPr>
                        <a:t>Corrupted Database Files.</a:t>
                      </a:r>
                      <a:r>
                        <a:rPr lang="en-US" sz="2000" dirty="0">
                          <a:effectLst/>
                        </a:rPr>
                        <a:t> This often happens after a system crash or unexpected shutdown.</a:t>
                      </a:r>
                      <a:endParaRPr lang="en-US" sz="2000" dirty="0">
                        <a:effectLst/>
                        <a:latin typeface="Google Sans Text"/>
                      </a:endParaRPr>
                    </a:p>
                  </a:txBody>
                  <a:tcPr marL="64945" marR="64945" marT="32473" marB="32473" anchor="ctr"/>
                </a:tc>
                <a:tc>
                  <a:txBody>
                    <a:bodyPr/>
                    <a:lstStyle/>
                    <a:p>
                      <a:r>
                        <a:rPr lang="en-US" sz="2000">
                          <a:effectLst/>
                        </a:rPr>
                        <a:t>1. Stop MySQL. 2. Navigate to your XAMPP folder (xampp/mysql/). 3. </a:t>
                      </a:r>
                      <a:r>
                        <a:rPr lang="en-US" sz="2000" b="1">
                          <a:effectLst/>
                        </a:rPr>
                        <a:t>Rename</a:t>
                      </a:r>
                      <a:r>
                        <a:rPr lang="en-US" sz="2000">
                          <a:effectLst/>
                        </a:rPr>
                        <a:t> the data folder to data_old. 4. </a:t>
                      </a:r>
                      <a:r>
                        <a:rPr lang="en-US" sz="2000" b="1">
                          <a:effectLst/>
                        </a:rPr>
                        <a:t>Copy</a:t>
                      </a:r>
                      <a:r>
                        <a:rPr lang="en-US" sz="2000">
                          <a:effectLst/>
                        </a:rPr>
                        <a:t> the contents of the backup folder into a </a:t>
                      </a:r>
                      <a:r>
                        <a:rPr lang="en-US" sz="2000" b="1">
                          <a:effectLst/>
                        </a:rPr>
                        <a:t>new</a:t>
                      </a:r>
                      <a:r>
                        <a:rPr lang="en-US" sz="2000">
                          <a:effectLst/>
                        </a:rPr>
                        <a:t> empty data folder. 5. Copy all your existing database folders (the custom ones you created) from data_old into the new data folder (except for the built-in folders like mysql, phpmyadmin, etc.). 6. Restart MySQL.</a:t>
                      </a:r>
                      <a:endParaRPr lang="en-US" sz="2000">
                        <a:effectLst/>
                        <a:latin typeface="Google Sans Text"/>
                      </a:endParaRPr>
                    </a:p>
                  </a:txBody>
                  <a:tcPr marL="64945" marR="64945" marT="32473" marB="32473" anchor="ctr"/>
                </a:tc>
                <a:extLst>
                  <a:ext uri="{0D108BD9-81ED-4DB2-BD59-A6C34878D82A}">
                    <a16:rowId xmlns:a16="http://schemas.microsoft.com/office/drawing/2014/main" val="1530546774"/>
                  </a:ext>
                </a:extLst>
              </a:tr>
              <a:tr h="825371">
                <a:tc>
                  <a:txBody>
                    <a:bodyPr/>
                    <a:lstStyle/>
                    <a:p>
                      <a:r>
                        <a:rPr lang="en-US" sz="2000" b="1">
                          <a:effectLst/>
                        </a:rPr>
                        <a:t>C. Run as Administrator</a:t>
                      </a:r>
                      <a:endParaRPr lang="en-US" sz="2000">
                        <a:effectLst/>
                        <a:latin typeface="Google Sans Text"/>
                      </a:endParaRPr>
                    </a:p>
                  </a:txBody>
                  <a:tcPr marL="64945" marR="64945" marT="32473" marB="32473" anchor="ctr"/>
                </a:tc>
                <a:tc>
                  <a:txBody>
                    <a:bodyPr/>
                    <a:lstStyle/>
                    <a:p>
                      <a:r>
                        <a:rPr lang="en-US" sz="2000" b="1">
                          <a:effectLst/>
                        </a:rPr>
                        <a:t>Permission Issues.</a:t>
                      </a:r>
                      <a:r>
                        <a:rPr lang="en-US" sz="2000">
                          <a:effectLst/>
                        </a:rPr>
                        <a:t> Windows is blocking MySQL from accessing necessary files.</a:t>
                      </a:r>
                      <a:endParaRPr lang="en-US" sz="2000">
                        <a:effectLst/>
                        <a:latin typeface="Google Sans Text"/>
                      </a:endParaRPr>
                    </a:p>
                  </a:txBody>
                  <a:tcPr marL="64945" marR="64945" marT="32473" marB="32473" anchor="ctr"/>
                </a:tc>
                <a:tc>
                  <a:txBody>
                    <a:bodyPr/>
                    <a:lstStyle/>
                    <a:p>
                      <a:r>
                        <a:rPr lang="en-US" sz="2000" dirty="0">
                          <a:effectLst/>
                        </a:rPr>
                        <a:t>Right-click the </a:t>
                      </a:r>
                      <a:r>
                        <a:rPr lang="en-US" sz="2000" b="1" dirty="0">
                          <a:effectLst/>
                        </a:rPr>
                        <a:t>XAMPP Control Panel</a:t>
                      </a:r>
                      <a:r>
                        <a:rPr lang="en-US" sz="2000" dirty="0">
                          <a:effectLst/>
                        </a:rPr>
                        <a:t> icon and select </a:t>
                      </a:r>
                      <a:r>
                        <a:rPr lang="en-US" sz="2000" b="1" dirty="0">
                          <a:effectLst/>
                        </a:rPr>
                        <a:t>"Run as administrator."</a:t>
                      </a:r>
                      <a:endParaRPr lang="en-US" sz="2000" dirty="0">
                        <a:effectLst/>
                        <a:latin typeface="Google Sans Text"/>
                      </a:endParaRPr>
                    </a:p>
                  </a:txBody>
                  <a:tcPr marL="64945" marR="64945" marT="32473" marB="32473" anchor="ctr"/>
                </a:tc>
                <a:extLst>
                  <a:ext uri="{0D108BD9-81ED-4DB2-BD59-A6C34878D82A}">
                    <a16:rowId xmlns:a16="http://schemas.microsoft.com/office/drawing/2014/main" val="721287022"/>
                  </a:ext>
                </a:extLst>
              </a:tr>
            </a:tbl>
          </a:graphicData>
        </a:graphic>
      </p:graphicFrame>
    </p:spTree>
    <p:extLst>
      <p:ext uri="{BB962C8B-B14F-4D97-AF65-F5344CB8AC3E}">
        <p14:creationId xmlns:p14="http://schemas.microsoft.com/office/powerpoint/2010/main" val="1695811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7600C89-9B7C-4AF8-B3D8-2AA20C4B9B36}"/>
              </a:ext>
            </a:extLst>
          </p:cNvPr>
          <p:cNvSpPr>
            <a:spLocks noChangeArrowheads="1"/>
          </p:cNvSpPr>
          <p:nvPr/>
        </p:nvSpPr>
        <p:spPr bwMode="auto">
          <a:xfrm>
            <a:off x="219603" y="370085"/>
            <a:ext cx="11542468"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Common Error 3: Cannot Import Large Database (PHP Limits)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Problem:</a:t>
            </a:r>
            <a:r>
              <a:rPr kumimoji="0" lang="en-US" altLang="en-US" sz="2400" b="0" i="0" u="none" strike="noStrike" cap="none" normalizeH="0" baseline="0" dirty="0">
                <a:ln>
                  <a:noFill/>
                </a:ln>
                <a:solidFill>
                  <a:schemeClr val="tx1"/>
                </a:solidFill>
                <a:effectLst/>
                <a:latin typeface="Arial" panose="020B0604020202020204" pitchFamily="34" charset="0"/>
              </a:rPr>
              <a:t> You receive errors like </a:t>
            </a:r>
            <a:r>
              <a:rPr kumimoji="0" lang="en-US" altLang="en-US" sz="2400" b="1" i="0" u="none" strike="noStrike" cap="none" normalizeH="0" baseline="0" dirty="0">
                <a:ln>
                  <a:noFill/>
                </a:ln>
                <a:solidFill>
                  <a:schemeClr val="tx1"/>
                </a:solidFill>
                <a:effectLst/>
                <a:latin typeface="Arial" panose="020B0604020202020204" pitchFamily="34" charset="0"/>
              </a:rPr>
              <a:t>"Maximum execution time exceeded"</a:t>
            </a:r>
            <a:r>
              <a:rPr kumimoji="0" lang="en-US" altLang="en-US" sz="2400" b="0" i="0" u="none" strike="noStrike" cap="none" normalizeH="0" baseline="0" dirty="0">
                <a:ln>
                  <a:noFill/>
                </a:ln>
                <a:solidFill>
                  <a:schemeClr val="tx1"/>
                </a:solidFill>
                <a:effectLst/>
                <a:latin typeface="Arial" panose="020B0604020202020204" pitchFamily="34" charset="0"/>
              </a:rPr>
              <a:t> or your database import/file upload fails midway. This is because PHP has restrictive limits by default.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Solution: Increase PHP Limits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Arial" panose="020B0604020202020204" pitchFamily="34" charset="0"/>
              </a:rPr>
              <a:t>Open the </a:t>
            </a:r>
            <a:r>
              <a:rPr kumimoji="0" lang="en-US" altLang="en-US" sz="2400" b="1" i="0" u="none" strike="noStrike" cap="none" normalizeH="0" baseline="0" dirty="0">
                <a:ln>
                  <a:noFill/>
                </a:ln>
                <a:solidFill>
                  <a:schemeClr val="tx1"/>
                </a:solidFill>
                <a:effectLst/>
                <a:latin typeface="Arial" panose="020B0604020202020204" pitchFamily="34" charset="0"/>
              </a:rPr>
              <a:t>XAMPP Control Panel</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chemeClr val="tx1"/>
                </a:solidFill>
                <a:effectLst/>
                <a:latin typeface="Arial" panose="020B0604020202020204" pitchFamily="34" charset="0"/>
              </a:rPr>
              <a:t>Click the </a:t>
            </a:r>
            <a:r>
              <a:rPr kumimoji="0" lang="en-US" altLang="en-US" sz="2400" b="1" i="0" u="none" strike="noStrike" cap="none" normalizeH="0" baseline="0" dirty="0">
                <a:ln>
                  <a:noFill/>
                </a:ln>
                <a:solidFill>
                  <a:schemeClr val="tx1"/>
                </a:solidFill>
                <a:effectLst/>
                <a:latin typeface="Arial" panose="020B0604020202020204" pitchFamily="34" charset="0"/>
              </a:rPr>
              <a:t>Config</a:t>
            </a:r>
            <a:r>
              <a:rPr kumimoji="0" lang="en-US" altLang="en-US" sz="2400" b="0" i="0" u="none" strike="noStrike" cap="none" normalizeH="0" baseline="0" dirty="0">
                <a:ln>
                  <a:noFill/>
                </a:ln>
                <a:solidFill>
                  <a:schemeClr val="tx1"/>
                </a:solidFill>
                <a:effectLst/>
                <a:latin typeface="Arial" panose="020B0604020202020204" pitchFamily="34" charset="0"/>
              </a:rPr>
              <a:t> button next to the Apache module and select </a:t>
            </a:r>
            <a:r>
              <a:rPr kumimoji="0" lang="en-US" altLang="en-US" sz="2400" b="1" i="0" u="none" strike="noStrike" cap="none" normalizeH="0" baseline="0" dirty="0">
                <a:ln>
                  <a:noFill/>
                </a:ln>
                <a:solidFill>
                  <a:schemeClr val="tx1"/>
                </a:solidFill>
                <a:effectLst/>
                <a:latin typeface="Arial Unicode MS"/>
              </a:rPr>
              <a:t>php.ini</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chemeClr val="tx1"/>
                </a:solidFill>
                <a:effectLst/>
                <a:latin typeface="Arial" panose="020B0604020202020204" pitchFamily="34" charset="0"/>
              </a:rPr>
              <a:t>In the editor, search for and increase the values for the following directives (recommended values shown):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8433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269F1EA-5851-4F45-9BA7-13A3F1973F3F}"/>
              </a:ext>
            </a:extLst>
          </p:cNvPr>
          <p:cNvGraphicFramePr>
            <a:graphicFrameLocks noGrp="1"/>
          </p:cNvGraphicFramePr>
          <p:nvPr>
            <p:extLst>
              <p:ext uri="{D42A27DB-BD31-4B8C-83A1-F6EECF244321}">
                <p14:modId xmlns:p14="http://schemas.microsoft.com/office/powerpoint/2010/main" val="1694147672"/>
              </p:ext>
            </p:extLst>
          </p:nvPr>
        </p:nvGraphicFramePr>
        <p:xfrm>
          <a:off x="356935" y="732155"/>
          <a:ext cx="11337759" cy="4768925"/>
        </p:xfrm>
        <a:graphic>
          <a:graphicData uri="http://schemas.openxmlformats.org/drawingml/2006/table">
            <a:tbl>
              <a:tblPr>
                <a:tableStyleId>{616DA210-FB5B-4158-B5E0-FEB733F419BA}</a:tableStyleId>
              </a:tblPr>
              <a:tblGrid>
                <a:gridCol w="4118812">
                  <a:extLst>
                    <a:ext uri="{9D8B030D-6E8A-4147-A177-3AD203B41FA5}">
                      <a16:colId xmlns:a16="http://schemas.microsoft.com/office/drawing/2014/main" val="2528235768"/>
                    </a:ext>
                  </a:extLst>
                </a:gridCol>
                <a:gridCol w="3439694">
                  <a:extLst>
                    <a:ext uri="{9D8B030D-6E8A-4147-A177-3AD203B41FA5}">
                      <a16:colId xmlns:a16="http://schemas.microsoft.com/office/drawing/2014/main" val="4119092884"/>
                    </a:ext>
                  </a:extLst>
                </a:gridCol>
                <a:gridCol w="3779253">
                  <a:extLst>
                    <a:ext uri="{9D8B030D-6E8A-4147-A177-3AD203B41FA5}">
                      <a16:colId xmlns:a16="http://schemas.microsoft.com/office/drawing/2014/main" val="1442783326"/>
                    </a:ext>
                  </a:extLst>
                </a:gridCol>
              </a:tblGrid>
              <a:tr h="1521859">
                <a:tc>
                  <a:txBody>
                    <a:bodyPr/>
                    <a:lstStyle/>
                    <a:p>
                      <a:r>
                        <a:rPr lang="en-US" sz="3200" dirty="0"/>
                        <a:t>Directive</a:t>
                      </a:r>
                    </a:p>
                  </a:txBody>
                  <a:tcPr anchor="ctr"/>
                </a:tc>
                <a:tc>
                  <a:txBody>
                    <a:bodyPr/>
                    <a:lstStyle/>
                    <a:p>
                      <a:r>
                        <a:rPr lang="en-US" sz="3200" dirty="0"/>
                        <a:t>Default Value</a:t>
                      </a:r>
                    </a:p>
                  </a:txBody>
                  <a:tcPr anchor="ctr"/>
                </a:tc>
                <a:tc>
                  <a:txBody>
                    <a:bodyPr/>
                    <a:lstStyle/>
                    <a:p>
                      <a:r>
                        <a:rPr lang="en-US" sz="3200"/>
                        <a:t>Recommended Value for Development</a:t>
                      </a:r>
                    </a:p>
                  </a:txBody>
                  <a:tcPr anchor="ctr"/>
                </a:tc>
                <a:extLst>
                  <a:ext uri="{0D108BD9-81ED-4DB2-BD59-A6C34878D82A}">
                    <a16:rowId xmlns:a16="http://schemas.microsoft.com/office/drawing/2014/main" val="2726545113"/>
                  </a:ext>
                </a:extLst>
              </a:tr>
              <a:tr h="1044413">
                <a:tc>
                  <a:txBody>
                    <a:bodyPr/>
                    <a:lstStyle/>
                    <a:p>
                      <a:r>
                        <a:rPr lang="en-US" sz="3200"/>
                        <a:t>max_execution_time</a:t>
                      </a:r>
                    </a:p>
                  </a:txBody>
                  <a:tcPr anchor="ctr"/>
                </a:tc>
                <a:tc>
                  <a:txBody>
                    <a:bodyPr/>
                    <a:lstStyle/>
                    <a:p>
                      <a:r>
                        <a:rPr lang="en-US" sz="3200" dirty="0"/>
                        <a:t>30</a:t>
                      </a:r>
                    </a:p>
                  </a:txBody>
                  <a:tcPr anchor="ctr"/>
                </a:tc>
                <a:tc>
                  <a:txBody>
                    <a:bodyPr/>
                    <a:lstStyle/>
                    <a:p>
                      <a:r>
                        <a:rPr lang="en-US" sz="3200" b="1"/>
                        <a:t>120</a:t>
                      </a:r>
                      <a:r>
                        <a:rPr lang="en-US" sz="3200"/>
                        <a:t> (Seconds)</a:t>
                      </a:r>
                    </a:p>
                  </a:txBody>
                  <a:tcPr anchor="ctr"/>
                </a:tc>
                <a:extLst>
                  <a:ext uri="{0D108BD9-81ED-4DB2-BD59-A6C34878D82A}">
                    <a16:rowId xmlns:a16="http://schemas.microsoft.com/office/drawing/2014/main" val="1155337525"/>
                  </a:ext>
                </a:extLst>
              </a:tr>
              <a:tr h="566967">
                <a:tc>
                  <a:txBody>
                    <a:bodyPr/>
                    <a:lstStyle/>
                    <a:p>
                      <a:r>
                        <a:rPr lang="en-US" sz="3200"/>
                        <a:t>post_max_size</a:t>
                      </a:r>
                    </a:p>
                  </a:txBody>
                  <a:tcPr anchor="ctr"/>
                </a:tc>
                <a:tc>
                  <a:txBody>
                    <a:bodyPr/>
                    <a:lstStyle/>
                    <a:p>
                      <a:r>
                        <a:rPr lang="en-US" sz="3200"/>
                        <a:t>8M</a:t>
                      </a:r>
                    </a:p>
                  </a:txBody>
                  <a:tcPr anchor="ctr"/>
                </a:tc>
                <a:tc>
                  <a:txBody>
                    <a:bodyPr/>
                    <a:lstStyle/>
                    <a:p>
                      <a:r>
                        <a:rPr lang="en-US" sz="3200" b="1"/>
                        <a:t>128M</a:t>
                      </a:r>
                      <a:r>
                        <a:rPr lang="en-US" sz="3200"/>
                        <a:t> (MegaBytes)</a:t>
                      </a:r>
                    </a:p>
                  </a:txBody>
                  <a:tcPr anchor="ctr"/>
                </a:tc>
                <a:extLst>
                  <a:ext uri="{0D108BD9-81ED-4DB2-BD59-A6C34878D82A}">
                    <a16:rowId xmlns:a16="http://schemas.microsoft.com/office/drawing/2014/main" val="2487195938"/>
                  </a:ext>
                </a:extLst>
              </a:tr>
              <a:tr h="1044413">
                <a:tc>
                  <a:txBody>
                    <a:bodyPr/>
                    <a:lstStyle/>
                    <a:p>
                      <a:r>
                        <a:rPr lang="en-US" sz="3200"/>
                        <a:t>upload_max_filesize</a:t>
                      </a:r>
                    </a:p>
                  </a:txBody>
                  <a:tcPr anchor="ctr"/>
                </a:tc>
                <a:tc>
                  <a:txBody>
                    <a:bodyPr/>
                    <a:lstStyle/>
                    <a:p>
                      <a:r>
                        <a:rPr lang="en-US" sz="3200" dirty="0"/>
                        <a:t>2M</a:t>
                      </a:r>
                    </a:p>
                  </a:txBody>
                  <a:tcPr anchor="ctr"/>
                </a:tc>
                <a:tc>
                  <a:txBody>
                    <a:bodyPr/>
                    <a:lstStyle/>
                    <a:p>
                      <a:r>
                        <a:rPr lang="en-US" sz="3200" b="1"/>
                        <a:t>128M</a:t>
                      </a:r>
                      <a:r>
                        <a:rPr lang="en-US" sz="3200"/>
                        <a:t> (MegaBytes)</a:t>
                      </a:r>
                    </a:p>
                  </a:txBody>
                  <a:tcPr anchor="ctr"/>
                </a:tc>
                <a:extLst>
                  <a:ext uri="{0D108BD9-81ED-4DB2-BD59-A6C34878D82A}">
                    <a16:rowId xmlns:a16="http://schemas.microsoft.com/office/drawing/2014/main" val="3367744749"/>
                  </a:ext>
                </a:extLst>
              </a:tr>
              <a:tr h="566967">
                <a:tc>
                  <a:txBody>
                    <a:bodyPr/>
                    <a:lstStyle/>
                    <a:p>
                      <a:r>
                        <a:rPr lang="en-US" sz="3200"/>
                        <a:t>memory_limit</a:t>
                      </a:r>
                    </a:p>
                  </a:txBody>
                  <a:tcPr anchor="ctr"/>
                </a:tc>
                <a:tc>
                  <a:txBody>
                    <a:bodyPr/>
                    <a:lstStyle/>
                    <a:p>
                      <a:r>
                        <a:rPr lang="en-US" sz="3200"/>
                        <a:t>128M</a:t>
                      </a:r>
                    </a:p>
                  </a:txBody>
                  <a:tcPr anchor="ctr"/>
                </a:tc>
                <a:tc>
                  <a:txBody>
                    <a:bodyPr/>
                    <a:lstStyle/>
                    <a:p>
                      <a:r>
                        <a:rPr lang="en-US" sz="3200" b="1" dirty="0"/>
                        <a:t>256M</a:t>
                      </a:r>
                      <a:r>
                        <a:rPr lang="en-US" sz="3200" dirty="0"/>
                        <a:t> (</a:t>
                      </a:r>
                      <a:r>
                        <a:rPr lang="en-US" sz="3200" dirty="0" err="1"/>
                        <a:t>MegaBytes</a:t>
                      </a:r>
                      <a:r>
                        <a:rPr lang="en-US" sz="3200" dirty="0"/>
                        <a:t>)</a:t>
                      </a:r>
                    </a:p>
                  </a:txBody>
                  <a:tcPr anchor="ctr"/>
                </a:tc>
                <a:extLst>
                  <a:ext uri="{0D108BD9-81ED-4DB2-BD59-A6C34878D82A}">
                    <a16:rowId xmlns:a16="http://schemas.microsoft.com/office/drawing/2014/main" val="679026895"/>
                  </a:ext>
                </a:extLst>
              </a:tr>
            </a:tbl>
          </a:graphicData>
        </a:graphic>
      </p:graphicFrame>
    </p:spTree>
    <p:extLst>
      <p:ext uri="{BB962C8B-B14F-4D97-AF65-F5344CB8AC3E}">
        <p14:creationId xmlns:p14="http://schemas.microsoft.com/office/powerpoint/2010/main" val="2907885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0769CB-DD82-42A7-B6C0-1CECFF03015D}"/>
              </a:ext>
            </a:extLst>
          </p:cNvPr>
          <p:cNvSpPr txBox="1"/>
          <p:nvPr/>
        </p:nvSpPr>
        <p:spPr>
          <a:xfrm>
            <a:off x="632861" y="359161"/>
            <a:ext cx="10715324" cy="584775"/>
          </a:xfrm>
          <a:prstGeom prst="rect">
            <a:avLst/>
          </a:prstGeom>
          <a:noFill/>
        </p:spPr>
        <p:txBody>
          <a:bodyPr wrap="square">
            <a:spAutoFit/>
          </a:bodyPr>
          <a:lstStyle/>
          <a:p>
            <a:r>
              <a:rPr lang="en-US" sz="3200" dirty="0"/>
              <a:t>Error 5: </a:t>
            </a:r>
            <a:r>
              <a:rPr lang="en-US" sz="3200" b="1" dirty="0"/>
              <a:t>"Object Not Found!"</a:t>
            </a:r>
            <a:r>
              <a:rPr lang="en-US" sz="3200" dirty="0"/>
              <a:t> (404 Not Found)</a:t>
            </a:r>
          </a:p>
        </p:txBody>
      </p:sp>
      <p:graphicFrame>
        <p:nvGraphicFramePr>
          <p:cNvPr id="7" name="Table 6">
            <a:extLst>
              <a:ext uri="{FF2B5EF4-FFF2-40B4-BE49-F238E27FC236}">
                <a16:creationId xmlns:a16="http://schemas.microsoft.com/office/drawing/2014/main" id="{C4EE2D88-0602-4397-8CD4-916E170CB484}"/>
              </a:ext>
            </a:extLst>
          </p:cNvPr>
          <p:cNvGraphicFramePr>
            <a:graphicFrameLocks noGrp="1"/>
          </p:cNvGraphicFramePr>
          <p:nvPr>
            <p:extLst>
              <p:ext uri="{D42A27DB-BD31-4B8C-83A1-F6EECF244321}">
                <p14:modId xmlns:p14="http://schemas.microsoft.com/office/powerpoint/2010/main" val="1141353781"/>
              </p:ext>
            </p:extLst>
          </p:nvPr>
        </p:nvGraphicFramePr>
        <p:xfrm>
          <a:off x="632861" y="1854501"/>
          <a:ext cx="11109960" cy="4809390"/>
        </p:xfrm>
        <a:graphic>
          <a:graphicData uri="http://schemas.openxmlformats.org/drawingml/2006/table">
            <a:tbl>
              <a:tblPr>
                <a:tableStyleId>{616DA210-FB5B-4158-B5E0-FEB733F419BA}</a:tableStyleId>
              </a:tblPr>
              <a:tblGrid>
                <a:gridCol w="3777709">
                  <a:extLst>
                    <a:ext uri="{9D8B030D-6E8A-4147-A177-3AD203B41FA5}">
                      <a16:colId xmlns:a16="http://schemas.microsoft.com/office/drawing/2014/main" val="3255017060"/>
                    </a:ext>
                  </a:extLst>
                </a:gridCol>
                <a:gridCol w="7332251">
                  <a:extLst>
                    <a:ext uri="{9D8B030D-6E8A-4147-A177-3AD203B41FA5}">
                      <a16:colId xmlns:a16="http://schemas.microsoft.com/office/drawing/2014/main" val="2701341760"/>
                    </a:ext>
                  </a:extLst>
                </a:gridCol>
              </a:tblGrid>
              <a:tr h="388151">
                <a:tc>
                  <a:txBody>
                    <a:bodyPr/>
                    <a:lstStyle/>
                    <a:p>
                      <a:r>
                        <a:rPr lang="en-US" sz="2000" b="1">
                          <a:effectLst/>
                        </a:rPr>
                        <a:t>Cause</a:t>
                      </a:r>
                      <a:endParaRPr lang="en-US" sz="2000">
                        <a:effectLst/>
                        <a:latin typeface="Google Sans Text"/>
                      </a:endParaRPr>
                    </a:p>
                  </a:txBody>
                  <a:tcPr marL="87027" marR="87027" marT="43513" marB="43513" anchor="ctr"/>
                </a:tc>
                <a:tc>
                  <a:txBody>
                    <a:bodyPr/>
                    <a:lstStyle/>
                    <a:p>
                      <a:r>
                        <a:rPr lang="en-US" sz="2000" b="1">
                          <a:effectLst/>
                        </a:rPr>
                        <a:t>Solution</a:t>
                      </a:r>
                      <a:endParaRPr lang="en-US" sz="2000">
                        <a:effectLst/>
                        <a:latin typeface="Google Sans Text"/>
                      </a:endParaRPr>
                    </a:p>
                  </a:txBody>
                  <a:tcPr marL="87027" marR="87027" marT="43513" marB="43513" anchor="ctr"/>
                </a:tc>
                <a:extLst>
                  <a:ext uri="{0D108BD9-81ED-4DB2-BD59-A6C34878D82A}">
                    <a16:rowId xmlns:a16="http://schemas.microsoft.com/office/drawing/2014/main" val="1620915478"/>
                  </a:ext>
                </a:extLst>
              </a:tr>
              <a:tr h="992034">
                <a:tc>
                  <a:txBody>
                    <a:bodyPr/>
                    <a:lstStyle/>
                    <a:p>
                      <a:r>
                        <a:rPr lang="en-US" sz="2000" b="1" dirty="0">
                          <a:effectLst/>
                        </a:rPr>
                        <a:t>Incorrect URL Path</a:t>
                      </a:r>
                      <a:endParaRPr lang="en-US" sz="2000" dirty="0">
                        <a:effectLst/>
                        <a:latin typeface="Google Sans Text"/>
                      </a:endParaRPr>
                    </a:p>
                  </a:txBody>
                  <a:tcPr marL="87027" marR="87027" marT="43513" marB="43513" anchor="ctr"/>
                </a:tc>
                <a:tc>
                  <a:txBody>
                    <a:bodyPr/>
                    <a:lstStyle/>
                    <a:p>
                      <a:r>
                        <a:rPr lang="en-US" sz="2000">
                          <a:effectLst/>
                        </a:rPr>
                        <a:t>Check your browser URL. It must exactly match the folder structure inside your htdocs directory. (e.g., http://localhost/my-project/index.php).</a:t>
                      </a:r>
                      <a:endParaRPr lang="en-US" sz="2000">
                        <a:effectLst/>
                        <a:latin typeface="Google Sans Text"/>
                      </a:endParaRPr>
                    </a:p>
                  </a:txBody>
                  <a:tcPr marL="87027" marR="87027" marT="43513" marB="43513" anchor="ctr"/>
                </a:tc>
                <a:extLst>
                  <a:ext uri="{0D108BD9-81ED-4DB2-BD59-A6C34878D82A}">
                    <a16:rowId xmlns:a16="http://schemas.microsoft.com/office/drawing/2014/main" val="3889764277"/>
                  </a:ext>
                </a:extLst>
              </a:tr>
              <a:tr h="992034">
                <a:tc>
                  <a:txBody>
                    <a:bodyPr/>
                    <a:lstStyle/>
                    <a:p>
                      <a:r>
                        <a:rPr lang="en-US" sz="2000" b="1">
                          <a:effectLst/>
                        </a:rPr>
                        <a:t>Missing Index File</a:t>
                      </a:r>
                      <a:endParaRPr lang="en-US" sz="2000">
                        <a:effectLst/>
                        <a:latin typeface="Google Sans Text"/>
                      </a:endParaRPr>
                    </a:p>
                  </a:txBody>
                  <a:tcPr marL="87027" marR="87027" marT="43513" marB="43513" anchor="ctr"/>
                </a:tc>
                <a:tc>
                  <a:txBody>
                    <a:bodyPr/>
                    <a:lstStyle/>
                    <a:p>
                      <a:r>
                        <a:rPr lang="en-US" sz="2000">
                          <a:effectLst/>
                        </a:rPr>
                        <a:t>If you navigate to http://localhost/my-project/ and get a 404, ensure there is an index.php, index.html, or index.htm file directly in the my-project folder.</a:t>
                      </a:r>
                      <a:endParaRPr lang="en-US" sz="2000">
                        <a:effectLst/>
                        <a:latin typeface="Google Sans Text"/>
                      </a:endParaRPr>
                    </a:p>
                  </a:txBody>
                  <a:tcPr marL="87027" marR="87027" marT="43513" marB="43513" anchor="ctr"/>
                </a:tc>
                <a:extLst>
                  <a:ext uri="{0D108BD9-81ED-4DB2-BD59-A6C34878D82A}">
                    <a16:rowId xmlns:a16="http://schemas.microsoft.com/office/drawing/2014/main" val="259455382"/>
                  </a:ext>
                </a:extLst>
              </a:tr>
              <a:tr h="1120737">
                <a:tc>
                  <a:txBody>
                    <a:bodyPr/>
                    <a:lstStyle/>
                    <a:p>
                      <a:r>
                        <a:rPr lang="en-US" sz="2000" b="1">
                          <a:effectLst/>
                        </a:rPr>
                        <a:t>Virtual Host Misconfiguration</a:t>
                      </a:r>
                      <a:endParaRPr lang="en-US" sz="2000">
                        <a:effectLst/>
                        <a:latin typeface="Google Sans Text"/>
                      </a:endParaRPr>
                    </a:p>
                  </a:txBody>
                  <a:tcPr marL="87027" marR="87027" marT="43513" marB="43513" anchor="ctr"/>
                </a:tc>
                <a:tc>
                  <a:txBody>
                    <a:bodyPr/>
                    <a:lstStyle/>
                    <a:p>
                      <a:r>
                        <a:rPr lang="en-US" sz="2000">
                          <a:effectLst/>
                        </a:rPr>
                        <a:t>If you are using custom virtual hosts (like http://myproject.local), check the httpd-vhosts.conf file for typos in the DocumentRoot path or ServerName.</a:t>
                      </a:r>
                      <a:endParaRPr lang="en-US" sz="2000">
                        <a:effectLst/>
                        <a:latin typeface="Google Sans Text"/>
                      </a:endParaRPr>
                    </a:p>
                  </a:txBody>
                  <a:tcPr marL="87027" marR="87027" marT="43513" marB="43513" anchor="ctr"/>
                </a:tc>
                <a:extLst>
                  <a:ext uri="{0D108BD9-81ED-4DB2-BD59-A6C34878D82A}">
                    <a16:rowId xmlns:a16="http://schemas.microsoft.com/office/drawing/2014/main" val="3048880544"/>
                  </a:ext>
                </a:extLst>
              </a:tr>
              <a:tr h="1293975">
                <a:tc>
                  <a:txBody>
                    <a:bodyPr/>
                    <a:lstStyle/>
                    <a:p>
                      <a:r>
                        <a:rPr lang="en-US" sz="2000" b="1">
                          <a:effectLst/>
                        </a:rPr>
                        <a:t>Case Sensitivity (Linux/macOS)</a:t>
                      </a:r>
                      <a:endParaRPr lang="en-US" sz="2000">
                        <a:effectLst/>
                        <a:latin typeface="Google Sans Text"/>
                      </a:endParaRPr>
                    </a:p>
                  </a:txBody>
                  <a:tcPr marL="87027" marR="87027" marT="43513" marB="43513" anchor="ctr"/>
                </a:tc>
                <a:tc>
                  <a:txBody>
                    <a:bodyPr/>
                    <a:lstStyle/>
                    <a:p>
                      <a:r>
                        <a:rPr lang="en-US" sz="2000" dirty="0">
                          <a:effectLst/>
                        </a:rPr>
                        <a:t>Unlike Windows, file systems on Linux and macOS are case-sensitive. </a:t>
                      </a:r>
                      <a:r>
                        <a:rPr lang="en-US" sz="2000" dirty="0" err="1">
                          <a:effectLst/>
                        </a:rPr>
                        <a:t>myproject</a:t>
                      </a:r>
                      <a:r>
                        <a:rPr lang="en-US" sz="2000" dirty="0">
                          <a:effectLst/>
                        </a:rPr>
                        <a:t>/ is different from </a:t>
                      </a:r>
                      <a:r>
                        <a:rPr lang="en-US" sz="2000" dirty="0" err="1">
                          <a:effectLst/>
                        </a:rPr>
                        <a:t>MyProject</a:t>
                      </a:r>
                      <a:r>
                        <a:rPr lang="en-US" sz="2000" dirty="0">
                          <a:effectLst/>
                        </a:rPr>
                        <a:t>/. Ensure all folder and file names in your URL match their actual capitalization.</a:t>
                      </a:r>
                      <a:endParaRPr lang="en-US" sz="2000" dirty="0">
                        <a:effectLst/>
                        <a:latin typeface="Google Sans Text"/>
                      </a:endParaRPr>
                    </a:p>
                  </a:txBody>
                  <a:tcPr marL="87027" marR="87027" marT="43513" marB="43513" anchor="ctr"/>
                </a:tc>
                <a:extLst>
                  <a:ext uri="{0D108BD9-81ED-4DB2-BD59-A6C34878D82A}">
                    <a16:rowId xmlns:a16="http://schemas.microsoft.com/office/drawing/2014/main" val="1447836759"/>
                  </a:ext>
                </a:extLst>
              </a:tr>
            </a:tbl>
          </a:graphicData>
        </a:graphic>
      </p:graphicFrame>
      <p:sp>
        <p:nvSpPr>
          <p:cNvPr id="9" name="TextBox 8">
            <a:extLst>
              <a:ext uri="{FF2B5EF4-FFF2-40B4-BE49-F238E27FC236}">
                <a16:creationId xmlns:a16="http://schemas.microsoft.com/office/drawing/2014/main" id="{9D45BECF-F2CE-4531-AE30-2D3E3AFF57CD}"/>
              </a:ext>
            </a:extLst>
          </p:cNvPr>
          <p:cNvSpPr txBox="1"/>
          <p:nvPr/>
        </p:nvSpPr>
        <p:spPr>
          <a:xfrm>
            <a:off x="558265" y="943936"/>
            <a:ext cx="11733195" cy="830997"/>
          </a:xfrm>
          <a:prstGeom prst="rect">
            <a:avLst/>
          </a:prstGeom>
          <a:noFill/>
        </p:spPr>
        <p:txBody>
          <a:bodyPr wrap="square">
            <a:spAutoFit/>
          </a:bodyPr>
          <a:lstStyle/>
          <a:p>
            <a:r>
              <a:rPr lang="en-US" sz="2400" dirty="0"/>
              <a:t>This is a common issue when trying to access a project and is almost always a path or configuration problem.</a:t>
            </a:r>
          </a:p>
        </p:txBody>
      </p:sp>
    </p:spTree>
    <p:extLst>
      <p:ext uri="{BB962C8B-B14F-4D97-AF65-F5344CB8AC3E}">
        <p14:creationId xmlns:p14="http://schemas.microsoft.com/office/powerpoint/2010/main" val="2845647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10AC-221D-44A9-AB37-4A1E2E3D2769}"/>
              </a:ext>
            </a:extLst>
          </p:cNvPr>
          <p:cNvSpPr>
            <a:spLocks noGrp="1"/>
          </p:cNvSpPr>
          <p:nvPr>
            <p:ph type="title"/>
          </p:nvPr>
        </p:nvSpPr>
        <p:spPr/>
        <p:txBody>
          <a:bodyPr/>
          <a:lstStyle/>
          <a:p>
            <a:endParaRPr lang="en-US" dirty="0"/>
          </a:p>
        </p:txBody>
      </p:sp>
      <p:pic>
        <p:nvPicPr>
          <p:cNvPr id="26626" name="Picture 2" descr="Thank You Letter Danger: 5 Things You Should Never Include!">
            <a:extLst>
              <a:ext uri="{FF2B5EF4-FFF2-40B4-BE49-F238E27FC236}">
                <a16:creationId xmlns:a16="http://schemas.microsoft.com/office/drawing/2014/main" id="{F7A11803-1DC0-43B2-9594-76EAFA75E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87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870519" y="302334"/>
            <a:ext cx="10140782" cy="1097223"/>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nchor="ctr">
            <a:spAutoFit/>
          </a:bodyPr>
          <a:lstStyle/>
          <a:p>
            <a:pPr marL="0" marR="0" algn="ctr">
              <a:lnSpc>
                <a:spcPct val="115000"/>
              </a:lnSpc>
              <a:spcBef>
                <a:spcPts val="0"/>
              </a:spcBef>
              <a:spcAft>
                <a:spcPts val="800"/>
              </a:spcAft>
              <a:tabLst>
                <a:tab pos="1801495" algn="l"/>
              </a:tabLst>
            </a:pPr>
            <a:r>
              <a:rPr lang="en-US" sz="3200" b="1" kern="100" dirty="0">
                <a:effectLst/>
                <a:latin typeface="Amasis MT Pro" panose="020B0604020202020204" pitchFamily="18" charset="0"/>
                <a:ea typeface="Aptos"/>
                <a:cs typeface="Times New Roman" panose="02020603050405020304" pitchFamily="18" charset="0"/>
              </a:rPr>
              <a:t>Full Steps with Detailed Description for XAMPP Installation, Backup, Restore, and Project Upload</a:t>
            </a:r>
            <a:endParaRPr lang="en-US" sz="3200" kern="100" dirty="0">
              <a:effectLst/>
              <a:latin typeface="Aptos"/>
              <a:ea typeface="Aptos"/>
              <a:cs typeface="Times New Roman" panose="02020603050405020304" pitchFamily="18" charset="0"/>
            </a:endParaRPr>
          </a:p>
        </p:txBody>
      </p:sp>
      <p:sp>
        <p:nvSpPr>
          <p:cNvPr id="177" name="CustomShape 2"/>
          <p:cNvSpPr/>
          <p:nvPr/>
        </p:nvSpPr>
        <p:spPr>
          <a:xfrm>
            <a:off x="285502" y="1657910"/>
            <a:ext cx="11620996" cy="4608121"/>
          </a:xfrm>
          <a:prstGeom prst="rect">
            <a:avLst/>
          </a:prstGeom>
          <a:noFill/>
          <a:ln>
            <a:noFill/>
          </a:ln>
        </p:spPr>
        <p:style>
          <a:lnRef idx="0">
            <a:scrgbClr r="0" g="0" b="0"/>
          </a:lnRef>
          <a:fillRef idx="0">
            <a:scrgbClr r="0" g="0" b="0"/>
          </a:fillRef>
          <a:effectRef idx="0">
            <a:scrgbClr r="0" g="0" b="0"/>
          </a:effectRef>
          <a:fontRef idx="minor"/>
        </p:style>
        <p:txBody>
          <a:bodyPr wrap="square" anchor="ctr">
            <a:spAutoFit/>
          </a:bodyPr>
          <a:lstStyle/>
          <a:p>
            <a:pPr marL="0" marR="0">
              <a:lnSpc>
                <a:spcPct val="115000"/>
              </a:lnSpc>
              <a:spcBef>
                <a:spcPts val="0"/>
              </a:spcBef>
              <a:spcAft>
                <a:spcPts val="800"/>
              </a:spcAft>
              <a:tabLst>
                <a:tab pos="1801495" algn="l"/>
              </a:tabLst>
            </a:pPr>
            <a:r>
              <a:rPr lang="en-US" sz="2400" b="1" kern="100" dirty="0">
                <a:effectLst/>
                <a:latin typeface="Aptos"/>
                <a:ea typeface="Aptos"/>
                <a:cs typeface="Times New Roman" panose="02020603050405020304" pitchFamily="18" charset="0"/>
              </a:rPr>
              <a:t>Step 1: Download XAMPP</a:t>
            </a:r>
            <a:endParaRPr lang="en-US" sz="24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Visit the Apache Friends website.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Select the XAMPP version compatible with your operating system (Windows, Linux, macOS).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Download the installer (e.g., xampp-windows-x64-8.2.0-0-VS16-installer.exe).</a:t>
            </a:r>
          </a:p>
          <a:p>
            <a:pPr marL="0" marR="0">
              <a:lnSpc>
                <a:spcPct val="115000"/>
              </a:lnSpc>
              <a:spcBef>
                <a:spcPts val="0"/>
              </a:spcBef>
              <a:spcAft>
                <a:spcPts val="800"/>
              </a:spcAft>
              <a:tabLst>
                <a:tab pos="1801495" algn="l"/>
              </a:tabLst>
            </a:pPr>
            <a:r>
              <a:rPr lang="en-US" sz="2400" b="1" kern="100" dirty="0">
                <a:effectLst/>
                <a:latin typeface="Aptos"/>
                <a:ea typeface="Aptos"/>
                <a:cs typeface="Times New Roman" panose="02020603050405020304" pitchFamily="18" charset="0"/>
              </a:rPr>
              <a:t>Step 2: Start the Installation Wizard</a:t>
            </a:r>
            <a:endParaRPr lang="en-US" sz="2400" kern="100" dirty="0">
              <a:effectLst/>
              <a:latin typeface="Aptos"/>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Double-click the downloaded installer.</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If prompted by Windows security, allow the installer to run.</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1801495" algn="l"/>
              </a:tabLst>
            </a:pPr>
            <a:r>
              <a:rPr lang="en-US" sz="2400" kern="100" dirty="0">
                <a:effectLst/>
                <a:latin typeface="Aptos"/>
                <a:ea typeface="Aptos"/>
                <a:cs typeface="Times New Roman" panose="02020603050405020304" pitchFamily="18" charset="0"/>
              </a:rPr>
              <a:t>You will see a warning from Windows UAC—click </a:t>
            </a:r>
            <a:r>
              <a:rPr lang="en-US" sz="2400" b="1" kern="100" dirty="0">
                <a:effectLst/>
                <a:latin typeface="Aptos"/>
                <a:ea typeface="Aptos"/>
                <a:cs typeface="Times New Roman" panose="02020603050405020304" pitchFamily="18" charset="0"/>
              </a:rPr>
              <a:t>OK</a:t>
            </a:r>
            <a:r>
              <a:rPr lang="en-US" sz="2400" kern="100" dirty="0">
                <a:effectLst/>
                <a:latin typeface="Aptos"/>
                <a:ea typeface="Aptos"/>
                <a:cs typeface="Times New Roman" panose="02020603050405020304" pitchFamily="18" charset="0"/>
              </a:rPr>
              <a:t> to proceed.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4510-253D-4B54-8D10-30C06B282BC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F611414-7223-443E-B176-D2FE1A74687F}"/>
              </a:ext>
            </a:extLst>
          </p:cNvPr>
          <p:cNvPicPr/>
          <p:nvPr/>
        </p:nvPicPr>
        <p:blipFill>
          <a:blip r:embed="rId2">
            <a:extLst>
              <a:ext uri="{28A0092B-C50C-407E-A947-70E740481C1C}">
                <a14:useLocalDpi xmlns:a14="http://schemas.microsoft.com/office/drawing/2010/main" val="0"/>
              </a:ext>
            </a:extLst>
          </a:blip>
          <a:stretch>
            <a:fillRect/>
          </a:stretch>
        </p:blipFill>
        <p:spPr>
          <a:xfrm>
            <a:off x="171532" y="364189"/>
            <a:ext cx="11715668" cy="4198186"/>
          </a:xfrm>
          <a:prstGeom prst="rect">
            <a:avLst/>
          </a:prstGeom>
        </p:spPr>
      </p:pic>
    </p:spTree>
    <p:extLst>
      <p:ext uri="{BB962C8B-B14F-4D97-AF65-F5344CB8AC3E}">
        <p14:creationId xmlns:p14="http://schemas.microsoft.com/office/powerpoint/2010/main" val="3788797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5B26E-F0A7-4EEE-A9A5-DCE59D68493A}"/>
              </a:ext>
            </a:extLst>
          </p:cNvPr>
          <p:cNvSpPr>
            <a:spLocks noGrp="1"/>
          </p:cNvSpPr>
          <p:nvPr>
            <p:ph type="title"/>
          </p:nvPr>
        </p:nvSpPr>
        <p:spPr>
          <a:xfrm>
            <a:off x="581192" y="344647"/>
            <a:ext cx="11029616" cy="988332"/>
          </a:xfrm>
        </p:spPr>
        <p:txBody>
          <a:bodyPr>
            <a:normAutofit/>
          </a:bodyPr>
          <a:lstStyle/>
          <a:p>
            <a:r>
              <a:rPr lang="en-US" sz="3200" kern="100" dirty="0">
                <a:effectLst/>
                <a:latin typeface="Aptos"/>
                <a:ea typeface="Aptos"/>
                <a:cs typeface="Times New Roman" panose="02020603050405020304" pitchFamily="18" charset="0"/>
              </a:rPr>
              <a:t>Click on </a:t>
            </a:r>
            <a:r>
              <a:rPr lang="en-US" sz="3200" b="1" kern="100" dirty="0">
                <a:effectLst/>
                <a:latin typeface="Aptos"/>
                <a:ea typeface="Aptos"/>
                <a:cs typeface="Times New Roman" panose="02020603050405020304" pitchFamily="18" charset="0"/>
              </a:rPr>
              <a:t>Next</a:t>
            </a:r>
            <a:endParaRPr lang="en-US" sz="4400" dirty="0"/>
          </a:p>
        </p:txBody>
      </p:sp>
      <p:grpSp>
        <p:nvGrpSpPr>
          <p:cNvPr id="6" name="Group 5">
            <a:extLst>
              <a:ext uri="{FF2B5EF4-FFF2-40B4-BE49-F238E27FC236}">
                <a16:creationId xmlns:a16="http://schemas.microsoft.com/office/drawing/2014/main" id="{27DBC59C-A08E-4ADD-9821-9E7B1A27C4AC}"/>
              </a:ext>
            </a:extLst>
          </p:cNvPr>
          <p:cNvGrpSpPr/>
          <p:nvPr/>
        </p:nvGrpSpPr>
        <p:grpSpPr>
          <a:xfrm>
            <a:off x="359810" y="1458108"/>
            <a:ext cx="11472380" cy="5236263"/>
            <a:chOff x="282807" y="1419607"/>
            <a:chExt cx="11472380" cy="5236263"/>
          </a:xfrm>
        </p:grpSpPr>
        <p:pic>
          <p:nvPicPr>
            <p:cNvPr id="3" name="Picture 2" descr="A screenshot of a computer&#10;&#10;AI-generated content may be incorrect.">
              <a:extLst>
                <a:ext uri="{FF2B5EF4-FFF2-40B4-BE49-F238E27FC236}">
                  <a16:creationId xmlns:a16="http://schemas.microsoft.com/office/drawing/2014/main" id="{7B2CB887-0BBD-4630-879D-61495C586E76}"/>
                </a:ext>
              </a:extLst>
            </p:cNvPr>
            <p:cNvPicPr/>
            <p:nvPr/>
          </p:nvPicPr>
          <p:blipFill>
            <a:blip r:embed="rId2">
              <a:extLst>
                <a:ext uri="{28A0092B-C50C-407E-A947-70E740481C1C}">
                  <a14:useLocalDpi xmlns:a14="http://schemas.microsoft.com/office/drawing/2010/main" val="0"/>
                </a:ext>
              </a:extLst>
            </a:blip>
            <a:stretch>
              <a:fillRect/>
            </a:stretch>
          </p:blipFill>
          <p:spPr>
            <a:xfrm>
              <a:off x="282807" y="1419607"/>
              <a:ext cx="11472380" cy="5236263"/>
            </a:xfrm>
            <a:prstGeom prst="rect">
              <a:avLst/>
            </a:prstGeom>
            <a:ln>
              <a:noFill/>
            </a:ln>
            <a:effectLst>
              <a:softEdge rad="112500"/>
            </a:effectLst>
          </p:spPr>
        </p:pic>
        <p:sp>
          <p:nvSpPr>
            <p:cNvPr id="5" name="Arrow: Down 4">
              <a:extLst>
                <a:ext uri="{FF2B5EF4-FFF2-40B4-BE49-F238E27FC236}">
                  <a16:creationId xmlns:a16="http://schemas.microsoft.com/office/drawing/2014/main" id="{76BA8CD0-846F-42FC-81C3-298BAE7FB72A}"/>
                </a:ext>
              </a:extLst>
            </p:cNvPr>
            <p:cNvSpPr/>
            <p:nvPr/>
          </p:nvSpPr>
          <p:spPr>
            <a:xfrm>
              <a:off x="8624236" y="5342021"/>
              <a:ext cx="548640" cy="83739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67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87A3-F993-471F-BD5C-9CFBFEA5EF19}"/>
              </a:ext>
            </a:extLst>
          </p:cNvPr>
          <p:cNvSpPr>
            <a:spLocks noGrp="1"/>
          </p:cNvSpPr>
          <p:nvPr>
            <p:ph type="title"/>
          </p:nvPr>
        </p:nvSpPr>
        <p:spPr>
          <a:xfrm>
            <a:off x="581192" y="1130583"/>
            <a:ext cx="11029616" cy="988332"/>
          </a:xfrm>
        </p:spPr>
        <p:txBody>
          <a:bodyPr>
            <a:normAutofit fontScale="90000"/>
          </a:bodyPr>
          <a:lstStyle/>
          <a:p>
            <a:r>
              <a:rPr lang="en-US" sz="2800" kern="100" dirty="0">
                <a:effectLst/>
                <a:latin typeface="Aptos"/>
                <a:ea typeface="Aptos"/>
                <a:cs typeface="Times New Roman" panose="02020603050405020304" pitchFamily="18" charset="0"/>
              </a:rPr>
              <a:t>In the setup wizard, you’ll be asked to select components.</a:t>
            </a:r>
            <a:br>
              <a:rPr lang="en-US" sz="2800" kern="100" dirty="0">
                <a:effectLst/>
                <a:latin typeface="Aptos"/>
                <a:ea typeface="Aptos"/>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7BDA10FD-4983-4B84-B65C-FB24EBBBBC80}"/>
              </a:ext>
            </a:extLst>
          </p:cNvPr>
          <p:cNvSpPr txBox="1"/>
          <p:nvPr/>
        </p:nvSpPr>
        <p:spPr>
          <a:xfrm>
            <a:off x="402639" y="2288353"/>
            <a:ext cx="4920131" cy="3867341"/>
          </a:xfrm>
          <a:prstGeom prst="rect">
            <a:avLst/>
          </a:prstGeom>
          <a:noFill/>
        </p:spPr>
        <p:txBody>
          <a:bodyPr wrap="square">
            <a:spAutoFit/>
          </a:bodyPr>
          <a:lstStyle/>
          <a:p>
            <a:pPr marL="0" marR="0">
              <a:lnSpc>
                <a:spcPct val="115000"/>
              </a:lnSpc>
              <a:spcBef>
                <a:spcPts val="0"/>
              </a:spcBef>
              <a:spcAft>
                <a:spcPts val="800"/>
              </a:spcAft>
              <a:tabLst>
                <a:tab pos="2377440" algn="l"/>
              </a:tabLst>
            </a:pPr>
            <a:r>
              <a:rPr lang="en-US" sz="3200" kern="100" dirty="0">
                <a:effectLst/>
                <a:latin typeface="Segoe UI Emoji" panose="020B0502040204020203" pitchFamily="34" charset="0"/>
                <a:ea typeface="Aptos"/>
                <a:cs typeface="Segoe UI Emoji" panose="020B0502040204020203" pitchFamily="34" charset="0"/>
              </a:rPr>
              <a:t>✅</a:t>
            </a:r>
            <a:r>
              <a:rPr lang="en-US" sz="3200" kern="100" dirty="0">
                <a:effectLst/>
                <a:latin typeface="Aptos"/>
                <a:ea typeface="Aptos"/>
                <a:cs typeface="Times New Roman" panose="02020603050405020304" pitchFamily="18" charset="0"/>
              </a:rPr>
              <a:t> Recommended (default):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Apache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MySQL</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PHP</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phpMyAdmin</a:t>
            </a:r>
          </a:p>
        </p:txBody>
      </p:sp>
      <p:pic>
        <p:nvPicPr>
          <p:cNvPr id="5" name="Picture 4">
            <a:extLst>
              <a:ext uri="{FF2B5EF4-FFF2-40B4-BE49-F238E27FC236}">
                <a16:creationId xmlns:a16="http://schemas.microsoft.com/office/drawing/2014/main" id="{80D2BEA8-109B-4198-93C8-338424BA7405}"/>
              </a:ext>
            </a:extLst>
          </p:cNvPr>
          <p:cNvPicPr/>
          <p:nvPr/>
        </p:nvPicPr>
        <p:blipFill>
          <a:blip r:embed="rId2"/>
          <a:stretch>
            <a:fillRect/>
          </a:stretch>
        </p:blipFill>
        <p:spPr>
          <a:xfrm>
            <a:off x="4199054" y="1905801"/>
            <a:ext cx="7822900" cy="4790421"/>
          </a:xfrm>
          <a:prstGeom prst="rect">
            <a:avLst/>
          </a:prstGeom>
          <a:ln>
            <a:noFill/>
          </a:ln>
          <a:effectLst>
            <a:softEdge rad="112500"/>
          </a:effectLst>
        </p:spPr>
      </p:pic>
    </p:spTree>
    <p:extLst>
      <p:ext uri="{BB962C8B-B14F-4D97-AF65-F5344CB8AC3E}">
        <p14:creationId xmlns:p14="http://schemas.microsoft.com/office/powerpoint/2010/main" val="3575202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5132-D336-4C57-8524-2E34769A6462}"/>
              </a:ext>
            </a:extLst>
          </p:cNvPr>
          <p:cNvSpPr>
            <a:spLocks noGrp="1"/>
          </p:cNvSpPr>
          <p:nvPr>
            <p:ph type="title"/>
          </p:nvPr>
        </p:nvSpPr>
        <p:spPr/>
        <p:txBody>
          <a:bodyPr/>
          <a:lstStyle/>
          <a:p>
            <a:r>
              <a:rPr lang="en-US" sz="2800" b="1" kern="100" dirty="0">
                <a:effectLst/>
                <a:latin typeface="Aptos"/>
                <a:ea typeface="Aptos"/>
                <a:cs typeface="Times New Roman" panose="02020603050405020304" pitchFamily="18" charset="0"/>
              </a:rPr>
              <a:t>Step 4: Choose Installation Folder</a:t>
            </a:r>
            <a:br>
              <a:rPr lang="en-US" sz="2800" kern="100" dirty="0">
                <a:effectLst/>
                <a:latin typeface="Aptos"/>
                <a:ea typeface="Aptos"/>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7813FF7F-DFE5-4145-8968-FD0A1768876A}"/>
              </a:ext>
            </a:extLst>
          </p:cNvPr>
          <p:cNvSpPr txBox="1"/>
          <p:nvPr/>
        </p:nvSpPr>
        <p:spPr>
          <a:xfrm>
            <a:off x="412264" y="2592806"/>
            <a:ext cx="3524468" cy="2993255"/>
          </a:xfrm>
          <a:prstGeom prst="rect">
            <a:avLst/>
          </a:prstGeom>
          <a:noFill/>
        </p:spPr>
        <p:txBody>
          <a:bodyPr wrap="square">
            <a:sp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Choose a folder (default is: C:\xampp)</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 pos="2377440" algn="l"/>
              </a:tabLst>
            </a:pPr>
            <a:r>
              <a:rPr lang="en-US" sz="3200" kern="100" dirty="0">
                <a:effectLst/>
                <a:latin typeface="Aptos"/>
                <a:ea typeface="Aptos"/>
                <a:cs typeface="Times New Roman" panose="02020603050405020304" pitchFamily="18" charset="0"/>
              </a:rPr>
              <a:t>Click </a:t>
            </a:r>
            <a:r>
              <a:rPr lang="en-US" sz="3200" b="1" kern="100" dirty="0">
                <a:effectLst/>
                <a:latin typeface="Aptos"/>
                <a:ea typeface="Aptos"/>
                <a:cs typeface="Times New Roman" panose="02020603050405020304" pitchFamily="18" charset="0"/>
              </a:rPr>
              <a:t>Next</a:t>
            </a:r>
            <a:r>
              <a:rPr lang="en-US" sz="3200" kern="100" dirty="0">
                <a:effectLst/>
                <a:latin typeface="Aptos"/>
                <a:ea typeface="Aptos"/>
                <a:cs typeface="Times New Roman" panose="02020603050405020304" pitchFamily="18" charset="0"/>
              </a:rPr>
              <a:t> to proceed.</a:t>
            </a:r>
          </a:p>
        </p:txBody>
      </p:sp>
      <p:pic>
        <p:nvPicPr>
          <p:cNvPr id="5" name="Picture 4" descr="A screenshot of a computer&#10;&#10;AI-generated content may be incorrect.">
            <a:extLst>
              <a:ext uri="{FF2B5EF4-FFF2-40B4-BE49-F238E27FC236}">
                <a16:creationId xmlns:a16="http://schemas.microsoft.com/office/drawing/2014/main" id="{442E7C4B-57E9-49A1-BD06-9E86BB384FD0}"/>
              </a:ext>
            </a:extLst>
          </p:cNvPr>
          <p:cNvPicPr/>
          <p:nvPr/>
        </p:nvPicPr>
        <p:blipFill>
          <a:blip r:embed="rId2">
            <a:extLst>
              <a:ext uri="{28A0092B-C50C-407E-A947-70E740481C1C}">
                <a14:useLocalDpi xmlns:a14="http://schemas.microsoft.com/office/drawing/2010/main" val="0"/>
              </a:ext>
            </a:extLst>
          </a:blip>
          <a:stretch>
            <a:fillRect/>
          </a:stretch>
        </p:blipFill>
        <p:spPr>
          <a:xfrm>
            <a:off x="3936733" y="1973179"/>
            <a:ext cx="8056346" cy="4746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0996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333</TotalTime>
  <Words>2514</Words>
  <Application>Microsoft Office PowerPoint</Application>
  <PresentationFormat>Widescreen</PresentationFormat>
  <Paragraphs>224</Paragraphs>
  <Slides>49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Amasis MT Pro</vt:lpstr>
      <vt:lpstr>Aptos</vt:lpstr>
      <vt:lpstr>Arial</vt:lpstr>
      <vt:lpstr>Arial Unicode MS</vt:lpstr>
      <vt:lpstr>Calibri</vt:lpstr>
      <vt:lpstr>Calibri Light</vt:lpstr>
      <vt:lpstr>Courier New</vt:lpstr>
      <vt:lpstr>Google Sans</vt:lpstr>
      <vt:lpstr>Google Sans Text</vt:lpstr>
      <vt:lpstr>Segoe UI Emoji</vt:lpstr>
      <vt:lpstr>Sitka Text Semibold</vt:lpstr>
      <vt:lpstr>Symbol</vt:lpstr>
      <vt:lpstr>Office Theme</vt:lpstr>
      <vt:lpstr>PowerPoint Presentation</vt:lpstr>
      <vt:lpstr>PowerPoint Presentation</vt:lpstr>
      <vt:lpstr>What is xampp</vt:lpstr>
      <vt:lpstr>Key Components (The Acronym) The name XAMPP is an acronym representing the core components included in the  </vt:lpstr>
      <vt:lpstr>PowerPoint Presentation</vt:lpstr>
      <vt:lpstr>PowerPoint Presentation</vt:lpstr>
      <vt:lpstr>Click on Next</vt:lpstr>
      <vt:lpstr>In the setup wizard, you’ll be asked to select components. </vt:lpstr>
      <vt:lpstr>Step 4: Choose Installation Folder </vt:lpstr>
      <vt:lpstr>Choose Language and click on Next…</vt:lpstr>
      <vt:lpstr>PowerPoint Presentation</vt:lpstr>
      <vt:lpstr>PowerPoint Presentation</vt:lpstr>
      <vt:lpstr>PowerPoint Presentation</vt:lpstr>
      <vt:lpstr>Start Apache &amp; MySQL Services Automatically In the Control Panel: ❌ Untick Apache and MySQL from auto-start   </vt:lpstr>
      <vt:lpstr>✅ Click Start next to both Apache and MySQL manually to begin services</vt:lpstr>
      <vt:lpstr>Exercise 1 : Installing and Setting Up XAMPP Objective: To install, configure, and verify the proper operation of XAMPP on a local computer for use in web development. </vt:lpstr>
      <vt:lpstr>PowerPoint Presentation</vt:lpstr>
      <vt:lpstr>Backup</vt:lpstr>
      <vt:lpstr>Importance of Backing Up Databases </vt:lpstr>
      <vt:lpstr>Open phpMyAdmin Open browser → Go to http://localhost/phpmyadmin. Type Database Name and Click on Create </vt:lpstr>
      <vt:lpstr>Backup ...</vt:lpstr>
      <vt:lpstr>Create and Select the Database From the left sidebar, click on the database you want to back up. </vt:lpstr>
      <vt:lpstr>Select the database and click on OK</vt:lpstr>
      <vt:lpstr>After Select the database click on Import</vt:lpstr>
      <vt:lpstr>Congratulations! The database was imported successfully.</vt:lpstr>
      <vt:lpstr>Upload Project to htdocs Folder</vt:lpstr>
      <vt:lpstr>PowerPoint Presentation</vt:lpstr>
      <vt:lpstr>Step 3: Set up Entry Point</vt:lpstr>
      <vt:lpstr>Access Project</vt:lpstr>
      <vt:lpstr>PowerPoint Presentation</vt:lpstr>
      <vt:lpstr>Changing the default port numbers</vt:lpstr>
      <vt:lpstr>A. Modify httpd.conf (HTTP Port 80)</vt:lpstr>
      <vt:lpstr>PowerPoint Presentation</vt:lpstr>
      <vt:lpstr>Open the XAMPP Control Panel. Click the Config button next to the Apache module and select httpd.conf. In the text editor, find and change the following two lines to your desired port (e.g., 8080): Find: Listen 80 Change to: Listen 8080 Save and close the file. </vt:lpstr>
      <vt:lpstr>Change MySQL Port </vt:lpstr>
      <vt:lpstr>PowerPoint Presentation</vt:lpstr>
      <vt:lpstr>To export a database from XAMPP, you'll primarily use phpMyAdmin, the web interface for managing your MySQL/MariaDB databases. This process creates a .sql file containing all the database structure and data. </vt:lpstr>
      <vt:lpstr>Select the Database: In the left sidebar of the phpMyAdmin interface, click the name of the database you want to export. Go to Export Tab: After selecting the database, click the Export tab at the top of the main window. </vt:lpstr>
      <vt:lpstr>PowerPoint Presentation</vt:lpstr>
      <vt:lpstr>Exercise 2: Backing Up and Restoring a Database in XAMPP Objective: To practice creating a backup of a MySQL database using phpMyAdmin in XAMPP, and to restore the database from that backup file. </vt:lpstr>
      <vt:lpstr>Common Error</vt:lpstr>
      <vt:lpstr>Common Error 1:  Apache Fails to Start (Port Conflict)</vt:lpstr>
      <vt:lpstr>Solution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Woldegebreal, Bekalu</dc:creator>
  <cp:lastModifiedBy>Woldegebreal, Bekalu</cp:lastModifiedBy>
  <cp:revision>40</cp:revision>
  <dcterms:created xsi:type="dcterms:W3CDTF">2025-10-30T09:01:32Z</dcterms:created>
  <dcterms:modified xsi:type="dcterms:W3CDTF">2025-11-08T17:22:46Z</dcterms:modified>
</cp:coreProperties>
</file>